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58" r:id="rId4"/>
    <p:sldId id="259" r:id="rId5"/>
    <p:sldId id="261" r:id="rId6"/>
    <p:sldId id="262" r:id="rId7"/>
    <p:sldId id="266" r:id="rId8"/>
    <p:sldId id="274" r:id="rId9"/>
    <p:sldId id="283" r:id="rId10"/>
    <p:sldId id="284" r:id="rId11"/>
    <p:sldId id="285" r:id="rId12"/>
    <p:sldId id="286" r:id="rId13"/>
    <p:sldId id="287" r:id="rId14"/>
    <p:sldId id="288" r:id="rId15"/>
    <p:sldId id="273" r:id="rId16"/>
    <p:sldId id="275" r:id="rId17"/>
    <p:sldId id="289" r:id="rId18"/>
    <p:sldId id="292" r:id="rId19"/>
    <p:sldId id="290" r:id="rId20"/>
    <p:sldId id="291" r:id="rId21"/>
    <p:sldId id="277" r:id="rId22"/>
    <p:sldId id="293" r:id="rId23"/>
    <p:sldId id="294" r:id="rId24"/>
    <p:sldId id="282" r:id="rId25"/>
  </p:sldIdLst>
  <p:sldSz cx="12192000" cy="6858000"/>
  <p:notesSz cx="6858000" cy="9144000"/>
  <p:embeddedFontLs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ExtraBold" panose="00000900000000000000" pitchFamily="2" charset="0"/>
      <p:bold r:id="rId31"/>
      <p:boldItalic r:id="rId32"/>
    </p:embeddedFont>
    <p:embeddedFont>
      <p:font typeface="Montserrat Medium" panose="000006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jTCTpVveWS34h1jfI4PyPYyna6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57B372-64FF-4E53-8277-960774C94627}">
  <a:tblStyle styleId="{C457B372-64FF-4E53-8277-960774C9462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9754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7638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1862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8283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1887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5435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4889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1078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5073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0" name="Google Shape;420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1085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942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69" name="Google Shape;46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5" name="Google Shape;17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5800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0"/>
          <p:cNvSpPr txBox="1">
            <a:spLocks noGrp="1"/>
          </p:cNvSpPr>
          <p:nvPr>
            <p:ph type="title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2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745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3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5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41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42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42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42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42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42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42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42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42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3"/>
          <p:cNvSpPr txBox="1">
            <a:spLocks noGrp="1"/>
          </p:cNvSpPr>
          <p:nvPr>
            <p:ph type="title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43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43"/>
          <p:cNvSpPr txBox="1">
            <a:spLocks noGrp="1"/>
          </p:cNvSpPr>
          <p:nvPr>
            <p:ph type="title" idx="2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43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43"/>
          <p:cNvSpPr txBox="1">
            <a:spLocks noGrp="1"/>
          </p:cNvSpPr>
          <p:nvPr>
            <p:ph type="title" idx="4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43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4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44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44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44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44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44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44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44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44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44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44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44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44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45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5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45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45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45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45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45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45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6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4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7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47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48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9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49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0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50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 Medium"/>
              <a:buNone/>
            </a:pP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-US" sz="10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-US" sz="10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-US" sz="10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 b="0" i="0" u="none" strike="noStrike" cap="non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51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52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title" idx="2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371901" y="552069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6429886" y="-469213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"/>
          <p:cNvSpPr/>
          <p:nvPr/>
        </p:nvSpPr>
        <p:spPr>
          <a:xfrm>
            <a:off x="5083898" y="879030"/>
            <a:ext cx="2024205" cy="668018"/>
          </a:xfrm>
          <a:prstGeom prst="roundRect">
            <a:avLst>
              <a:gd name="adj" fmla="val 50000"/>
            </a:avLst>
          </a:prstGeom>
          <a:solidFill>
            <a:srgbClr val="D8D8D8">
              <a:alpha val="2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"/>
          <p:cNvSpPr txBox="1"/>
          <p:nvPr/>
        </p:nvSpPr>
        <p:spPr>
          <a:xfrm>
            <a:off x="2296357" y="1995773"/>
            <a:ext cx="7599285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411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EF8600"/>
                </a:solidFill>
                <a:latin typeface="Montserrat ExtraBold"/>
                <a:sym typeface="Montserrat ExtraBold"/>
              </a:rPr>
              <a:t>BẢO VỆ </a:t>
            </a:r>
            <a:r>
              <a:rPr lang="en-US" sz="2800" b="1" i="0" u="none" strike="noStrike" cap="none" dirty="0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ĐỒ ÁN TỐT NGIỆP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EF8600"/>
                </a:solidFill>
                <a:latin typeface="Montserrat ExtraBold"/>
                <a:sym typeface="Montserrat ExtraBold"/>
              </a:rPr>
              <a:t>NGÀNH CÔNG NGHỆ THÔNG TIN</a:t>
            </a:r>
            <a:endParaRPr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"/>
          <p:cNvSpPr txBox="1"/>
          <p:nvPr/>
        </p:nvSpPr>
        <p:spPr>
          <a:xfrm>
            <a:off x="1763697" y="2592666"/>
            <a:ext cx="8433786" cy="2068196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Montserrat ExtraBold"/>
                <a:sym typeface="Montserrat ExtraBold"/>
              </a:rPr>
              <a:t>XÂY DỰNG ỨNG DỤNG GIAO ĐỒ ĂN FOODLY TRÊN NỀN TẢNG MOBILE</a:t>
            </a:r>
            <a:endParaRPr sz="1600" dirty="0"/>
          </a:p>
        </p:txBody>
      </p:sp>
      <p:cxnSp>
        <p:nvCxnSpPr>
          <p:cNvPr id="156" name="Google Shape;156;p1"/>
          <p:cNvCxnSpPr/>
          <p:nvPr/>
        </p:nvCxnSpPr>
        <p:spPr>
          <a:xfrm>
            <a:off x="4599090" y="272187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1"/>
              </a:srgbClr>
            </a:outerShdw>
          </a:effectLst>
        </p:spPr>
      </p:cxnSp>
      <p:sp>
        <p:nvSpPr>
          <p:cNvPr id="157" name="Google Shape;157;p1"/>
          <p:cNvSpPr txBox="1"/>
          <p:nvPr/>
        </p:nvSpPr>
        <p:spPr>
          <a:xfrm>
            <a:off x="1763697" y="179233"/>
            <a:ext cx="8433786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KHOA CÔNG NGHỆ THÔNG TIN TRƯỜNG ĐẠI HỌC CÔNG NGHIỆP HÀ NỘI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"/>
          <p:cNvSpPr txBox="1"/>
          <p:nvPr/>
        </p:nvSpPr>
        <p:spPr>
          <a:xfrm>
            <a:off x="3636784" y="4589206"/>
            <a:ext cx="5892437" cy="160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GVHD: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            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ThS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Nguyễn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Xuân Hoàng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Montserrat"/>
                <a:sym typeface="Montserrat"/>
              </a:rPr>
              <a:t>Sinh </a:t>
            </a:r>
            <a:r>
              <a:rPr lang="en-US" sz="1600" b="1" dirty="0" err="1">
                <a:solidFill>
                  <a:schemeClr val="lt1"/>
                </a:solidFill>
                <a:latin typeface="Montserrat"/>
                <a:sym typeface="Montserrat"/>
              </a:rPr>
              <a:t>viên</a:t>
            </a:r>
            <a:r>
              <a:rPr lang="en-US" sz="1600" b="1" dirty="0">
                <a:solidFill>
                  <a:schemeClr val="lt1"/>
                </a:solidFill>
                <a:latin typeface="Montserrat"/>
                <a:sym typeface="Montserrat"/>
              </a:rPr>
              <a:t> :           </a:t>
            </a:r>
            <a:r>
              <a:rPr lang="en-US" sz="1600" b="1" dirty="0" err="1">
                <a:solidFill>
                  <a:schemeClr val="lt1"/>
                </a:solidFill>
                <a:latin typeface="Montserrat"/>
                <a:sym typeface="Montserrat"/>
              </a:rPr>
              <a:t>Phạm</a:t>
            </a:r>
            <a:r>
              <a:rPr lang="en-US" sz="1600" b="1" dirty="0">
                <a:solidFill>
                  <a:schemeClr val="lt1"/>
                </a:solidFill>
                <a:latin typeface="Montserrat"/>
                <a:sym typeface="Montserrat"/>
              </a:rPr>
              <a:t> Văn Cương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Lớp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                   </a:t>
            </a:r>
            <a:r>
              <a:rPr lang="en-US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CNTT01-K15</a:t>
            </a:r>
            <a:endParaRPr b="1" dirty="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MSV:                    202060079</a:t>
            </a:r>
            <a:endParaRPr sz="16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0" name="Google Shape;160;p1"/>
          <p:cNvGrpSpPr/>
          <p:nvPr/>
        </p:nvGrpSpPr>
        <p:grpSpPr>
          <a:xfrm>
            <a:off x="5351206" y="831289"/>
            <a:ext cx="1845721" cy="802481"/>
            <a:chOff x="3871597" y="1590573"/>
            <a:chExt cx="1845721" cy="802481"/>
          </a:xfrm>
        </p:grpSpPr>
        <p:pic>
          <p:nvPicPr>
            <p:cNvPr id="161" name="Google Shape;161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71597" y="1731170"/>
              <a:ext cx="419089" cy="419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90686" y="1590573"/>
              <a:ext cx="1426632" cy="8024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8"/>
          <p:cNvSpPr txBox="1"/>
          <p:nvPr/>
        </p:nvSpPr>
        <p:spPr>
          <a:xfrm>
            <a:off x="592848" y="409285"/>
            <a:ext cx="559568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EF8600"/>
                </a:solidFill>
                <a:latin typeface="Montserrat ExtraBold"/>
                <a:sym typeface="Montserrat ExtraBold"/>
              </a:rPr>
              <a:t>NodeJS/Express</a:t>
            </a:r>
            <a:endParaRPr lang="en-US"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8"/>
          <p:cNvSpPr/>
          <p:nvPr/>
        </p:nvSpPr>
        <p:spPr>
          <a:xfrm>
            <a:off x="7805471" y="-381226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8"/>
          <p:cNvSpPr/>
          <p:nvPr/>
        </p:nvSpPr>
        <p:spPr>
          <a:xfrm>
            <a:off x="5591966" y="5519414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Routing</a:t>
            </a:r>
            <a:endParaRPr lang="en-US" sz="20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68"/>
          <p:cNvSpPr/>
          <p:nvPr/>
        </p:nvSpPr>
        <p:spPr>
          <a:xfrm>
            <a:off x="9194235" y="4838552"/>
            <a:ext cx="2244828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HTTP </a:t>
            </a:r>
            <a:r>
              <a:rPr lang="en-US" sz="1800" b="1" i="0" u="none" strike="noStrike" cap="none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định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tuyến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URL</a:t>
            </a:r>
            <a:endParaRPr sz="18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68"/>
          <p:cNvSpPr/>
          <p:nvPr/>
        </p:nvSpPr>
        <p:spPr>
          <a:xfrm>
            <a:off x="5591966" y="3849372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Middleware</a:t>
            </a:r>
          </a:p>
        </p:txBody>
      </p:sp>
      <p:sp>
        <p:nvSpPr>
          <p:cNvPr id="396" name="Google Shape;396;p68"/>
          <p:cNvSpPr/>
          <p:nvPr/>
        </p:nvSpPr>
        <p:spPr>
          <a:xfrm>
            <a:off x="9011284" y="3088569"/>
            <a:ext cx="2610730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vi-VN" sz="20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ơ sở dữ liệu</a:t>
            </a:r>
          </a:p>
        </p:txBody>
      </p:sp>
      <p:sp>
        <p:nvSpPr>
          <p:cNvPr id="399" name="Google Shape;399;p68"/>
          <p:cNvSpPr/>
          <p:nvPr/>
        </p:nvSpPr>
        <p:spPr>
          <a:xfrm>
            <a:off x="5591966" y="2312135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Nhẹ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linh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hoạt</a:t>
            </a:r>
            <a:endParaRPr lang="en-US" sz="2000" b="1" i="0" u="none" strike="noStrike" cap="none" dirty="0">
              <a:solidFill>
                <a:srgbClr val="3333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68"/>
          <p:cNvSpPr/>
          <p:nvPr/>
        </p:nvSpPr>
        <p:spPr>
          <a:xfrm>
            <a:off x="592848" y="1098348"/>
            <a:ext cx="585711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Dựa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trên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nền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sử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dụng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framework Express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của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NodeJS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để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phát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triển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Back-End </a:t>
            </a:r>
            <a:endParaRPr lang="en-US"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70" name="Picture 2" descr="What is Express.js?. ExpressJS is a one of the most popular… | by Gourav  Mukhija | Medium">
            <a:extLst>
              <a:ext uri="{FF2B5EF4-FFF2-40B4-BE49-F238E27FC236}">
                <a16:creationId xmlns:a16="http://schemas.microsoft.com/office/drawing/2014/main" id="{0DD80428-0ED9-6209-9A3C-C3FC89D6E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77" y="2709600"/>
            <a:ext cx="5017526" cy="280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10 Best Practices to Secure Your Node.js Application in Production | by  Afser Ali | Medium">
            <a:extLst>
              <a:ext uri="{FF2B5EF4-FFF2-40B4-BE49-F238E27FC236}">
                <a16:creationId xmlns:a16="http://schemas.microsoft.com/office/drawing/2014/main" id="{BD4472A9-FC88-4E8F-FA75-C8691CA2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466" y="332993"/>
            <a:ext cx="938056" cy="93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289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8"/>
          <p:cNvSpPr txBox="1"/>
          <p:nvPr/>
        </p:nvSpPr>
        <p:spPr>
          <a:xfrm>
            <a:off x="6305542" y="-2432291"/>
            <a:ext cx="323386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MongoDB</a:t>
            </a:r>
            <a:endParaRPr lang="en-US"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8"/>
          <p:cNvSpPr/>
          <p:nvPr/>
        </p:nvSpPr>
        <p:spPr>
          <a:xfrm>
            <a:off x="7805471" y="-381226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8"/>
          <p:cNvSpPr/>
          <p:nvPr/>
        </p:nvSpPr>
        <p:spPr>
          <a:xfrm>
            <a:off x="9051667" y="5274954"/>
            <a:ext cx="2610730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Tương</a:t>
            </a: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thích</a:t>
            </a:r>
            <a:endParaRPr lang="en-US" sz="20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68"/>
          <p:cNvSpPr/>
          <p:nvPr/>
        </p:nvSpPr>
        <p:spPr>
          <a:xfrm>
            <a:off x="5907587" y="4165793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Mở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rộng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dễ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dàng</a:t>
            </a:r>
            <a:endParaRPr lang="en-US" sz="20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68"/>
          <p:cNvSpPr/>
          <p:nvPr/>
        </p:nvSpPr>
        <p:spPr>
          <a:xfrm>
            <a:off x="9051667" y="3201081"/>
            <a:ext cx="2610730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NoSQL</a:t>
            </a:r>
            <a:endParaRPr lang="vi-VN" sz="20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68"/>
          <p:cNvSpPr/>
          <p:nvPr/>
        </p:nvSpPr>
        <p:spPr>
          <a:xfrm>
            <a:off x="5907587" y="2180708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 err="1">
                <a:latin typeface="Montserrat"/>
                <a:ea typeface="Montserrat"/>
                <a:cs typeface="Montserrat"/>
                <a:sym typeface="Montserrat"/>
              </a:rPr>
              <a:t>Cấu</a:t>
            </a:r>
            <a:r>
              <a:rPr lang="en-US" sz="2000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latin typeface="Montserrat"/>
                <a:ea typeface="Montserrat"/>
                <a:cs typeface="Montserrat"/>
                <a:sym typeface="Montserrat"/>
              </a:rPr>
              <a:t>trúc</a:t>
            </a:r>
            <a:r>
              <a:rPr lang="en-US" sz="2000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latin typeface="Montserrat"/>
                <a:ea typeface="Montserrat"/>
                <a:cs typeface="Montserrat"/>
                <a:sym typeface="Montserrat"/>
              </a:rPr>
              <a:t>dữ</a:t>
            </a:r>
            <a:r>
              <a:rPr lang="en-US" sz="2000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latin typeface="Montserrat"/>
                <a:ea typeface="Montserrat"/>
                <a:cs typeface="Montserrat"/>
                <a:sym typeface="Montserrat"/>
              </a:rPr>
              <a:t>liệu</a:t>
            </a:r>
            <a:r>
              <a:rPr lang="en-US" sz="2000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latin typeface="Montserrat"/>
                <a:ea typeface="Montserrat"/>
                <a:cs typeface="Montserrat"/>
                <a:sym typeface="Montserrat"/>
              </a:rPr>
              <a:t>linh</a:t>
            </a:r>
            <a:r>
              <a:rPr lang="en-US" sz="2000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latin typeface="Montserrat"/>
                <a:ea typeface="Montserrat"/>
                <a:cs typeface="Montserrat"/>
                <a:sym typeface="Montserrat"/>
              </a:rPr>
              <a:t>hoạt</a:t>
            </a:r>
            <a:endParaRPr lang="en-US" sz="2000" b="1" i="0" u="none" strike="noStrike" cap="none" dirty="0">
              <a:solidFill>
                <a:srgbClr val="3333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68"/>
          <p:cNvSpPr/>
          <p:nvPr/>
        </p:nvSpPr>
        <p:spPr>
          <a:xfrm>
            <a:off x="592847" y="1098348"/>
            <a:ext cx="637822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Cơ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sở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dữ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liệu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được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sử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dụng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trong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dự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án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là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MongoDB</a:t>
            </a:r>
            <a:endParaRPr lang="en-US"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96" name="Picture 4" descr="MongoDB University Passes 1 Million Registrations">
            <a:extLst>
              <a:ext uri="{FF2B5EF4-FFF2-40B4-BE49-F238E27FC236}">
                <a16:creationId xmlns:a16="http://schemas.microsoft.com/office/drawing/2014/main" id="{9D1D249A-DE61-9F03-80AD-EF7A8AF1F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8" y="2492929"/>
            <a:ext cx="5438147" cy="285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MongoDB">
            <a:extLst>
              <a:ext uri="{FF2B5EF4-FFF2-40B4-BE49-F238E27FC236}">
                <a16:creationId xmlns:a16="http://schemas.microsoft.com/office/drawing/2014/main" id="{C963061B-DD9C-74F0-7964-903094CFE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133" y="229082"/>
            <a:ext cx="1238557" cy="123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85;p68">
            <a:extLst>
              <a:ext uri="{FF2B5EF4-FFF2-40B4-BE49-F238E27FC236}">
                <a16:creationId xmlns:a16="http://schemas.microsoft.com/office/drawing/2014/main" id="{7B483930-7B1E-63B0-5233-9D7D969A15B5}"/>
              </a:ext>
            </a:extLst>
          </p:cNvPr>
          <p:cNvSpPr txBox="1"/>
          <p:nvPr/>
        </p:nvSpPr>
        <p:spPr>
          <a:xfrm>
            <a:off x="592848" y="409285"/>
            <a:ext cx="559568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MongoDB</a:t>
            </a:r>
            <a:endParaRPr lang="en-US"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132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8"/>
          <p:cNvSpPr txBox="1"/>
          <p:nvPr/>
        </p:nvSpPr>
        <p:spPr>
          <a:xfrm>
            <a:off x="6305542" y="-2432291"/>
            <a:ext cx="323386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MongoDB</a:t>
            </a:r>
            <a:endParaRPr lang="en-US"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8"/>
          <p:cNvSpPr/>
          <p:nvPr/>
        </p:nvSpPr>
        <p:spPr>
          <a:xfrm>
            <a:off x="7805471" y="-381226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8"/>
          <p:cNvSpPr/>
          <p:nvPr/>
        </p:nvSpPr>
        <p:spPr>
          <a:xfrm>
            <a:off x="5907587" y="5519414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Hỗ</a:t>
            </a: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trợ</a:t>
            </a: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toàn</a:t>
            </a: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cầu</a:t>
            </a:r>
            <a:endParaRPr lang="en-US" sz="20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68"/>
          <p:cNvSpPr/>
          <p:nvPr/>
        </p:nvSpPr>
        <p:spPr>
          <a:xfrm>
            <a:off x="9194235" y="4838552"/>
            <a:ext cx="2610730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Chi </a:t>
            </a:r>
            <a:r>
              <a:rPr lang="en-US" sz="1800" b="1" i="0" u="none" strike="noStrike" cap="none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phí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hiệu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quả</a:t>
            </a:r>
            <a:endParaRPr lang="en-US" sz="18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68"/>
          <p:cNvSpPr/>
          <p:nvPr/>
        </p:nvSpPr>
        <p:spPr>
          <a:xfrm>
            <a:off x="5907587" y="3769431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Bảo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mật</a:t>
            </a:r>
            <a:endParaRPr lang="en-US" sz="20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68"/>
          <p:cNvSpPr/>
          <p:nvPr/>
        </p:nvSpPr>
        <p:spPr>
          <a:xfrm>
            <a:off x="9194235" y="2931253"/>
            <a:ext cx="2610730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Phát</a:t>
            </a: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triển</a:t>
            </a: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ứng</a:t>
            </a: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dụng</a:t>
            </a:r>
            <a:endParaRPr lang="vi-VN" sz="20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68"/>
          <p:cNvSpPr/>
          <p:nvPr/>
        </p:nvSpPr>
        <p:spPr>
          <a:xfrm>
            <a:off x="5907587" y="2180708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Hiệu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suất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độ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tin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cậy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cao</a:t>
            </a:r>
            <a:endParaRPr lang="en-US" sz="2000" b="1" i="0" u="none" strike="noStrike" cap="none" dirty="0">
              <a:solidFill>
                <a:srgbClr val="3333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68"/>
          <p:cNvSpPr/>
          <p:nvPr/>
        </p:nvSpPr>
        <p:spPr>
          <a:xfrm>
            <a:off x="592847" y="1098348"/>
            <a:ext cx="684034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Sử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dụng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Google Could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để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dịch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vụ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API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cung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cấp</a:t>
            </a:r>
            <a:endParaRPr lang="en-US"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00" name="Picture 8" descr="MongoDB">
            <a:extLst>
              <a:ext uri="{FF2B5EF4-FFF2-40B4-BE49-F238E27FC236}">
                <a16:creationId xmlns:a16="http://schemas.microsoft.com/office/drawing/2014/main" id="{C963061B-DD9C-74F0-7964-903094CFE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133" y="229082"/>
            <a:ext cx="1238557" cy="123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85;p68">
            <a:extLst>
              <a:ext uri="{FF2B5EF4-FFF2-40B4-BE49-F238E27FC236}">
                <a16:creationId xmlns:a16="http://schemas.microsoft.com/office/drawing/2014/main" id="{A78300F4-CC68-4F7F-7EFC-8BED880F9985}"/>
              </a:ext>
            </a:extLst>
          </p:cNvPr>
          <p:cNvSpPr txBox="1"/>
          <p:nvPr/>
        </p:nvSpPr>
        <p:spPr>
          <a:xfrm>
            <a:off x="592848" y="409285"/>
            <a:ext cx="559568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Google Could &amp; AP</a:t>
            </a:r>
            <a:r>
              <a:rPr lang="en-US" sz="2800" dirty="0">
                <a:solidFill>
                  <a:srgbClr val="EF8600"/>
                </a:solidFill>
                <a:latin typeface="Montserrat ExtraBold"/>
                <a:sym typeface="Montserrat ExtraBold"/>
              </a:rPr>
              <a:t>I</a:t>
            </a:r>
            <a:endParaRPr lang="en-US"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18" name="Picture 2" descr="Google Cloud Platform | Lingows IT">
            <a:extLst>
              <a:ext uri="{FF2B5EF4-FFF2-40B4-BE49-F238E27FC236}">
                <a16:creationId xmlns:a16="http://schemas.microsoft.com/office/drawing/2014/main" id="{7EC75C92-FB19-BA7A-FC38-136F72E3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7" y="2180708"/>
            <a:ext cx="3812005" cy="381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135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8"/>
          <p:cNvSpPr txBox="1"/>
          <p:nvPr/>
        </p:nvSpPr>
        <p:spPr>
          <a:xfrm>
            <a:off x="6305542" y="-2432291"/>
            <a:ext cx="323386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MongoDB</a:t>
            </a:r>
            <a:endParaRPr lang="en-US"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8"/>
          <p:cNvSpPr/>
          <p:nvPr/>
        </p:nvSpPr>
        <p:spPr>
          <a:xfrm>
            <a:off x="7805471" y="-381226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8"/>
          <p:cNvSpPr/>
          <p:nvPr/>
        </p:nvSpPr>
        <p:spPr>
          <a:xfrm>
            <a:off x="8840273" y="5263775"/>
            <a:ext cx="2688049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Đa</a:t>
            </a: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nền</a:t>
            </a: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tảng</a:t>
            </a:r>
            <a:endParaRPr lang="en-US" sz="20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68"/>
          <p:cNvSpPr/>
          <p:nvPr/>
        </p:nvSpPr>
        <p:spPr>
          <a:xfrm>
            <a:off x="5155693" y="4134667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Truy</a:t>
            </a: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cập</a:t>
            </a: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nhanh</a:t>
            </a: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chóng</a:t>
            </a:r>
            <a:endParaRPr lang="en-US" sz="20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68"/>
          <p:cNvSpPr/>
          <p:nvPr/>
        </p:nvSpPr>
        <p:spPr>
          <a:xfrm>
            <a:off x="8840273" y="3025276"/>
            <a:ext cx="2610730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Live Reloading</a:t>
            </a:r>
            <a:endParaRPr lang="vi-VN" sz="20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68"/>
          <p:cNvSpPr/>
          <p:nvPr/>
        </p:nvSpPr>
        <p:spPr>
          <a:xfrm>
            <a:off x="5155693" y="2277490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Thiết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lập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dễ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dàng</a:t>
            </a:r>
            <a:endParaRPr lang="en-US" sz="20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68"/>
          <p:cNvSpPr/>
          <p:nvPr/>
        </p:nvSpPr>
        <p:spPr>
          <a:xfrm>
            <a:off x="592847" y="1098348"/>
            <a:ext cx="684034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Công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cụ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hỗ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trợ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phát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triển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React Native</a:t>
            </a:r>
            <a:endParaRPr lang="en-US"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385;p68">
            <a:extLst>
              <a:ext uri="{FF2B5EF4-FFF2-40B4-BE49-F238E27FC236}">
                <a16:creationId xmlns:a16="http://schemas.microsoft.com/office/drawing/2014/main" id="{A78300F4-CC68-4F7F-7EFC-8BED880F9985}"/>
              </a:ext>
            </a:extLst>
          </p:cNvPr>
          <p:cNvSpPr txBox="1"/>
          <p:nvPr/>
        </p:nvSpPr>
        <p:spPr>
          <a:xfrm>
            <a:off x="592848" y="409285"/>
            <a:ext cx="559568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EF8600"/>
                </a:solidFill>
                <a:latin typeface="Montserrat ExtraBold"/>
                <a:sym typeface="Montserrat ExtraBold"/>
              </a:rPr>
              <a:t>Expo</a:t>
            </a:r>
            <a:endParaRPr lang="en-US"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4" name="Picture 4" descr="Expo logo - Social media &amp; Logos Icons">
            <a:extLst>
              <a:ext uri="{FF2B5EF4-FFF2-40B4-BE49-F238E27FC236}">
                <a16:creationId xmlns:a16="http://schemas.microsoft.com/office/drawing/2014/main" id="{B616C2AF-4BDE-1C72-B382-2A529D992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45" y="2402742"/>
            <a:ext cx="3116672" cy="311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Expo logo - Social media &amp; Logos Icons">
            <a:extLst>
              <a:ext uri="{FF2B5EF4-FFF2-40B4-BE49-F238E27FC236}">
                <a16:creationId xmlns:a16="http://schemas.microsoft.com/office/drawing/2014/main" id="{9BD7D7EE-937A-5D66-0AEB-527193BF2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922" y="196570"/>
            <a:ext cx="980161" cy="98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152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8"/>
          <p:cNvSpPr txBox="1"/>
          <p:nvPr/>
        </p:nvSpPr>
        <p:spPr>
          <a:xfrm>
            <a:off x="6305542" y="-2432291"/>
            <a:ext cx="323386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MongoDB</a:t>
            </a:r>
            <a:endParaRPr lang="en-US"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8"/>
          <p:cNvSpPr/>
          <p:nvPr/>
        </p:nvSpPr>
        <p:spPr>
          <a:xfrm>
            <a:off x="7805471" y="-381226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8"/>
          <p:cNvSpPr/>
          <p:nvPr/>
        </p:nvSpPr>
        <p:spPr>
          <a:xfrm>
            <a:off x="9135241" y="5273608"/>
            <a:ext cx="2688049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Cloud Functions</a:t>
            </a:r>
            <a:endParaRPr lang="en-US" sz="20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68"/>
          <p:cNvSpPr/>
          <p:nvPr/>
        </p:nvSpPr>
        <p:spPr>
          <a:xfrm>
            <a:off x="5852188" y="4265747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Firebase Authentication</a:t>
            </a:r>
            <a:endParaRPr lang="en-US" sz="20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68"/>
          <p:cNvSpPr/>
          <p:nvPr/>
        </p:nvSpPr>
        <p:spPr>
          <a:xfrm>
            <a:off x="9135241" y="3288523"/>
            <a:ext cx="2610730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Firebase Hosting</a:t>
            </a:r>
            <a:endParaRPr lang="vi-VN" sz="20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68"/>
          <p:cNvSpPr/>
          <p:nvPr/>
        </p:nvSpPr>
        <p:spPr>
          <a:xfrm>
            <a:off x="5852188" y="2329443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Realtime Database</a:t>
            </a:r>
          </a:p>
        </p:txBody>
      </p:sp>
      <p:sp>
        <p:nvSpPr>
          <p:cNvPr id="401" name="Google Shape;401;p68"/>
          <p:cNvSpPr/>
          <p:nvPr/>
        </p:nvSpPr>
        <p:spPr>
          <a:xfrm>
            <a:off x="592847" y="1098348"/>
            <a:ext cx="68403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Trong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dự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án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này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sẽ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sử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dụng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Firebase Authentication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để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cung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cấp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phương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thức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xác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thực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-US"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385;p68">
            <a:extLst>
              <a:ext uri="{FF2B5EF4-FFF2-40B4-BE49-F238E27FC236}">
                <a16:creationId xmlns:a16="http://schemas.microsoft.com/office/drawing/2014/main" id="{A78300F4-CC68-4F7F-7EFC-8BED880F9985}"/>
              </a:ext>
            </a:extLst>
          </p:cNvPr>
          <p:cNvSpPr txBox="1"/>
          <p:nvPr/>
        </p:nvSpPr>
        <p:spPr>
          <a:xfrm>
            <a:off x="592848" y="409285"/>
            <a:ext cx="559568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Firebase</a:t>
            </a:r>
            <a:endParaRPr lang="en-US"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45B70AE-A864-1CE9-CB5F-B23803EA2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0" y="2961844"/>
            <a:ext cx="5234098" cy="179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irebase - npm">
            <a:extLst>
              <a:ext uri="{FF2B5EF4-FFF2-40B4-BE49-F238E27FC236}">
                <a16:creationId xmlns:a16="http://schemas.microsoft.com/office/drawing/2014/main" id="{B7A709A5-80CC-48FA-82C2-2334E92E6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389" y="182261"/>
            <a:ext cx="977227" cy="97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274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7"/>
          <p:cNvSpPr txBox="1"/>
          <p:nvPr/>
        </p:nvSpPr>
        <p:spPr>
          <a:xfrm>
            <a:off x="5420853" y="2018233"/>
            <a:ext cx="110373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05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7"/>
          <p:cNvSpPr/>
          <p:nvPr/>
        </p:nvSpPr>
        <p:spPr>
          <a:xfrm>
            <a:off x="5499509" y="188996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67"/>
          <p:cNvSpPr txBox="1"/>
          <p:nvPr/>
        </p:nvSpPr>
        <p:spPr>
          <a:xfrm>
            <a:off x="2832652" y="3089816"/>
            <a:ext cx="68257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EF8600"/>
                </a:solidFill>
                <a:latin typeface="Montserrat ExtraBold"/>
                <a:sym typeface="Montserrat ExtraBold"/>
              </a:rPr>
              <a:t>KẾT QUẢ ĐẠT ĐƯỢC</a:t>
            </a:r>
            <a:endParaRPr sz="4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67"/>
          <p:cNvSpPr txBox="1"/>
          <p:nvPr/>
        </p:nvSpPr>
        <p:spPr>
          <a:xfrm>
            <a:off x="2966342" y="-1022193"/>
            <a:ext cx="753687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Giải pháp công nghệ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/>
          <p:nvPr/>
        </p:nvSpPr>
        <p:spPr>
          <a:xfrm>
            <a:off x="1073572" y="374607"/>
            <a:ext cx="5595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Kết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quả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đạt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được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9"/>
          <p:cNvSpPr/>
          <p:nvPr/>
        </p:nvSpPr>
        <p:spPr>
          <a:xfrm>
            <a:off x="5624225" y="1302563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9"/>
          <p:cNvSpPr/>
          <p:nvPr/>
        </p:nvSpPr>
        <p:spPr>
          <a:xfrm>
            <a:off x="1073572" y="959475"/>
            <a:ext cx="1006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Về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phần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Front-End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xây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dựng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hoàn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thiện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giao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diện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người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dùng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922F5-B9DB-9EC6-E153-B04D328FA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186" y="1561161"/>
            <a:ext cx="2274596" cy="5052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A5C4F-9145-8FE3-80CB-C611F1DA1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0" y="1531163"/>
            <a:ext cx="2274597" cy="5052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95BA73-CD39-1CFC-7B87-D27F48D7A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2" y="1531163"/>
            <a:ext cx="2274596" cy="5052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433279-B553-BEFC-F4F2-369ACFE73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7137" y="1531163"/>
            <a:ext cx="2274596" cy="505230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/>
          <p:nvPr/>
        </p:nvSpPr>
        <p:spPr>
          <a:xfrm>
            <a:off x="1073572" y="374607"/>
            <a:ext cx="5595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Kết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quả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đạt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được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9"/>
          <p:cNvSpPr/>
          <p:nvPr/>
        </p:nvSpPr>
        <p:spPr>
          <a:xfrm>
            <a:off x="5624225" y="1302563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9"/>
          <p:cNvSpPr/>
          <p:nvPr/>
        </p:nvSpPr>
        <p:spPr>
          <a:xfrm>
            <a:off x="1073572" y="959475"/>
            <a:ext cx="1006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Về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phần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xây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dựng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hoàn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thiện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API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kết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nối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CSDL MongoDB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B82EB-0C75-D63F-FDBE-A457DA679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869" y="1531163"/>
            <a:ext cx="8785822" cy="5222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0D4E21-32AE-3E42-ADA5-EB3386D4E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07" y="1531163"/>
            <a:ext cx="10820230" cy="516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5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/>
          <p:nvPr/>
        </p:nvSpPr>
        <p:spPr>
          <a:xfrm>
            <a:off x="1073572" y="374607"/>
            <a:ext cx="5595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Kết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quả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đạt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được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9"/>
          <p:cNvSpPr/>
          <p:nvPr/>
        </p:nvSpPr>
        <p:spPr>
          <a:xfrm>
            <a:off x="5624225" y="1302563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9"/>
          <p:cNvSpPr/>
          <p:nvPr/>
        </p:nvSpPr>
        <p:spPr>
          <a:xfrm>
            <a:off x="1073572" y="959475"/>
            <a:ext cx="1006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Về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phần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Admin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xây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dựng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website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87847-A550-5F50-A734-B0604561E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30" y="1513131"/>
            <a:ext cx="4937760" cy="2406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A3C44A-EFDD-E54C-0DD7-092EE153F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082" y="1439610"/>
            <a:ext cx="5323609" cy="2553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0A4E2C-841E-8CC1-1AF9-ECCFD88F8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82" y="4222652"/>
            <a:ext cx="4879344" cy="2521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A0BF44-5879-B33C-69A9-7DB524A06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540" y="4154347"/>
            <a:ext cx="5458691" cy="26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0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/>
          <p:nvPr/>
        </p:nvSpPr>
        <p:spPr>
          <a:xfrm>
            <a:off x="1073572" y="374607"/>
            <a:ext cx="5595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Kết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quả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đạt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được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9"/>
          <p:cNvSpPr/>
          <p:nvPr/>
        </p:nvSpPr>
        <p:spPr>
          <a:xfrm>
            <a:off x="5624225" y="1302563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9"/>
          <p:cNvSpPr/>
          <p:nvPr/>
        </p:nvSpPr>
        <p:spPr>
          <a:xfrm>
            <a:off x="1073572" y="959475"/>
            <a:ext cx="1006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Tích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hợp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Google Could APIs &amp; Services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để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Google Maps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991C4-076B-00CB-ADB4-2A99F20A3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9280"/>
            <a:ext cx="12192000" cy="4754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FD9DED-2AFD-11C7-14A5-15EC40B42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057" y="1485900"/>
            <a:ext cx="2376469" cy="5278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D3E88A-9E70-A7F6-08B0-F43DA95F9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172" y="1518655"/>
            <a:ext cx="2343722" cy="520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8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/>
          <p:cNvSpPr txBox="1"/>
          <p:nvPr/>
        </p:nvSpPr>
        <p:spPr>
          <a:xfrm>
            <a:off x="3815450" y="591754"/>
            <a:ext cx="457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EF8600"/>
                </a:solidFill>
                <a:latin typeface="Montserrat ExtraBold"/>
                <a:sym typeface="Montserrat ExtraBold"/>
              </a:rPr>
              <a:t>NỘI DUNG</a:t>
            </a:r>
            <a:endParaRPr sz="14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"/>
          <p:cNvSpPr txBox="1"/>
          <p:nvPr/>
        </p:nvSpPr>
        <p:spPr>
          <a:xfrm>
            <a:off x="321708" y="1799135"/>
            <a:ext cx="74980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/>
          <p:cNvSpPr/>
          <p:nvPr/>
        </p:nvSpPr>
        <p:spPr>
          <a:xfrm>
            <a:off x="258678" y="1710199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"/>
          <p:cNvSpPr txBox="1"/>
          <p:nvPr/>
        </p:nvSpPr>
        <p:spPr>
          <a:xfrm>
            <a:off x="1281912" y="1852219"/>
            <a:ext cx="412721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Montserrat ExtraBold"/>
                <a:sym typeface="Montserrat ExtraBold"/>
              </a:rPr>
              <a:t>LÝ DO CHỌN ĐỀ TÀI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"/>
          <p:cNvSpPr txBox="1"/>
          <p:nvPr/>
        </p:nvSpPr>
        <p:spPr>
          <a:xfrm>
            <a:off x="258678" y="3336730"/>
            <a:ext cx="88688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"/>
          <p:cNvSpPr/>
          <p:nvPr/>
        </p:nvSpPr>
        <p:spPr>
          <a:xfrm>
            <a:off x="251939" y="3247794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"/>
          <p:cNvSpPr txBox="1"/>
          <p:nvPr/>
        </p:nvSpPr>
        <p:spPr>
          <a:xfrm>
            <a:off x="1268433" y="3413678"/>
            <a:ext cx="44957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Montserrat ExtraBold"/>
                <a:ea typeface="Arial"/>
                <a:cs typeface="Arial"/>
                <a:sym typeface="Montserrat ExtraBold"/>
              </a:rPr>
              <a:t>MỤC TIÊU CỦA ĐỀ TÀI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"/>
          <p:cNvSpPr txBox="1"/>
          <p:nvPr/>
        </p:nvSpPr>
        <p:spPr>
          <a:xfrm>
            <a:off x="258678" y="4874325"/>
            <a:ext cx="88688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"/>
          <p:cNvSpPr/>
          <p:nvPr/>
        </p:nvSpPr>
        <p:spPr>
          <a:xfrm>
            <a:off x="251939" y="4785389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"/>
          <p:cNvSpPr txBox="1"/>
          <p:nvPr/>
        </p:nvSpPr>
        <p:spPr>
          <a:xfrm>
            <a:off x="1152299" y="4905045"/>
            <a:ext cx="47731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Montserrat ExtraBold"/>
                <a:ea typeface="Arial"/>
                <a:cs typeface="Arial"/>
                <a:sym typeface="Montserrat ExtraBold"/>
              </a:rPr>
              <a:t>NỘI DUNG NGHIÊN CỨU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" name="Google Shape;205;p4"/>
          <p:cNvCxnSpPr/>
          <p:nvPr/>
        </p:nvCxnSpPr>
        <p:spPr>
          <a:xfrm>
            <a:off x="5409128" y="1361546"/>
            <a:ext cx="15036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1"/>
              </a:srgbClr>
            </a:outerShdw>
          </a:effectLst>
        </p:spPr>
      </p:cxnSp>
      <p:sp>
        <p:nvSpPr>
          <p:cNvPr id="206" name="Google Shape;206;p4"/>
          <p:cNvSpPr txBox="1"/>
          <p:nvPr/>
        </p:nvSpPr>
        <p:spPr>
          <a:xfrm>
            <a:off x="2966342" y="-1022193"/>
            <a:ext cx="753687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Giải pháp công nghệ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"/>
          <p:cNvSpPr txBox="1"/>
          <p:nvPr/>
        </p:nvSpPr>
        <p:spPr>
          <a:xfrm>
            <a:off x="6270291" y="2286325"/>
            <a:ext cx="88688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"/>
          <p:cNvSpPr/>
          <p:nvPr/>
        </p:nvSpPr>
        <p:spPr>
          <a:xfrm>
            <a:off x="6263552" y="2197389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"/>
          <p:cNvSpPr txBox="1"/>
          <p:nvPr/>
        </p:nvSpPr>
        <p:spPr>
          <a:xfrm>
            <a:off x="7280046" y="2179228"/>
            <a:ext cx="4509186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NG</a:t>
            </a:r>
            <a:r>
              <a:rPr lang="en-US" sz="28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ÔN NGỮ LẬP TRÌNH VÀ CÔNG CỤ SỬ DỤNG</a:t>
            </a:r>
            <a:endParaRPr sz="2800" b="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" name="Google Shape;207;p4">
            <a:extLst>
              <a:ext uri="{FF2B5EF4-FFF2-40B4-BE49-F238E27FC236}">
                <a16:creationId xmlns:a16="http://schemas.microsoft.com/office/drawing/2014/main" id="{C9CA755B-4BF4-44CF-7A0F-EAE2888F791A}"/>
              </a:ext>
            </a:extLst>
          </p:cNvPr>
          <p:cNvSpPr txBox="1"/>
          <p:nvPr/>
        </p:nvSpPr>
        <p:spPr>
          <a:xfrm>
            <a:off x="6270291" y="3881026"/>
            <a:ext cx="88688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08;p4">
            <a:extLst>
              <a:ext uri="{FF2B5EF4-FFF2-40B4-BE49-F238E27FC236}">
                <a16:creationId xmlns:a16="http://schemas.microsoft.com/office/drawing/2014/main" id="{B3DAFB28-1232-651D-5B15-2E8ACEA5BF70}"/>
              </a:ext>
            </a:extLst>
          </p:cNvPr>
          <p:cNvSpPr/>
          <p:nvPr/>
        </p:nvSpPr>
        <p:spPr>
          <a:xfrm>
            <a:off x="6263552" y="3792090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09;p4">
            <a:extLst>
              <a:ext uri="{FF2B5EF4-FFF2-40B4-BE49-F238E27FC236}">
                <a16:creationId xmlns:a16="http://schemas.microsoft.com/office/drawing/2014/main" id="{F7AEA295-7009-CCB5-C65D-44DCE197B13A}"/>
              </a:ext>
            </a:extLst>
          </p:cNvPr>
          <p:cNvSpPr txBox="1"/>
          <p:nvPr/>
        </p:nvSpPr>
        <p:spPr>
          <a:xfrm>
            <a:off x="7280046" y="3981386"/>
            <a:ext cx="422065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KẾT QUẢ ĐẠT ĐƯỢC</a:t>
            </a:r>
            <a:endParaRPr sz="2800" b="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" name="Google Shape;207;p4">
            <a:extLst>
              <a:ext uri="{FF2B5EF4-FFF2-40B4-BE49-F238E27FC236}">
                <a16:creationId xmlns:a16="http://schemas.microsoft.com/office/drawing/2014/main" id="{9E7AF9EA-29BC-0751-6121-74D6DD04B063}"/>
              </a:ext>
            </a:extLst>
          </p:cNvPr>
          <p:cNvSpPr txBox="1"/>
          <p:nvPr/>
        </p:nvSpPr>
        <p:spPr>
          <a:xfrm>
            <a:off x="6277030" y="5406434"/>
            <a:ext cx="88688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08;p4">
            <a:extLst>
              <a:ext uri="{FF2B5EF4-FFF2-40B4-BE49-F238E27FC236}">
                <a16:creationId xmlns:a16="http://schemas.microsoft.com/office/drawing/2014/main" id="{7B4C89AA-C448-4DCF-41D8-102B7CFE0360}"/>
              </a:ext>
            </a:extLst>
          </p:cNvPr>
          <p:cNvSpPr/>
          <p:nvPr/>
        </p:nvSpPr>
        <p:spPr>
          <a:xfrm>
            <a:off x="6270291" y="531749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09;p4">
            <a:extLst>
              <a:ext uri="{FF2B5EF4-FFF2-40B4-BE49-F238E27FC236}">
                <a16:creationId xmlns:a16="http://schemas.microsoft.com/office/drawing/2014/main" id="{5E186B25-3B6A-220E-03A9-190FE6C06135}"/>
              </a:ext>
            </a:extLst>
          </p:cNvPr>
          <p:cNvSpPr txBox="1"/>
          <p:nvPr/>
        </p:nvSpPr>
        <p:spPr>
          <a:xfrm>
            <a:off x="7286785" y="5506794"/>
            <a:ext cx="450918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HƯỚNG PHÁT TRIỂN</a:t>
            </a:r>
            <a:endParaRPr sz="2800" b="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/>
          <p:nvPr/>
        </p:nvSpPr>
        <p:spPr>
          <a:xfrm>
            <a:off x="1073572" y="374607"/>
            <a:ext cx="5595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Kết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quả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đạt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được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9"/>
          <p:cNvSpPr/>
          <p:nvPr/>
        </p:nvSpPr>
        <p:spPr>
          <a:xfrm>
            <a:off x="5624225" y="1302563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9"/>
          <p:cNvSpPr/>
          <p:nvPr/>
        </p:nvSpPr>
        <p:spPr>
          <a:xfrm>
            <a:off x="1073572" y="959475"/>
            <a:ext cx="1006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Về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Firebase Authentication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tích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hợp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để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xác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thực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Auth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5194C-0C94-7DEB-0DC9-BCC7D4A98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" y="1865642"/>
            <a:ext cx="12192000" cy="499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63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 txBox="1"/>
          <p:nvPr/>
        </p:nvSpPr>
        <p:spPr>
          <a:xfrm>
            <a:off x="5415055" y="1978905"/>
            <a:ext cx="119222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06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71"/>
          <p:cNvSpPr/>
          <p:nvPr/>
        </p:nvSpPr>
        <p:spPr>
          <a:xfrm>
            <a:off x="5462199" y="1870304"/>
            <a:ext cx="960285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1"/>
          <p:cNvSpPr txBox="1"/>
          <p:nvPr/>
        </p:nvSpPr>
        <p:spPr>
          <a:xfrm>
            <a:off x="1441174" y="3159389"/>
            <a:ext cx="958525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PƯƠNG H</a:t>
            </a:r>
            <a:r>
              <a:rPr lang="en-US" sz="4800" dirty="0">
                <a:solidFill>
                  <a:srgbClr val="EF8600"/>
                </a:solidFill>
                <a:latin typeface="Montserrat ExtraBold"/>
                <a:sym typeface="Montserrat ExtraBold"/>
              </a:rPr>
              <a:t>ƯỚNG PHÁT TRIỂN</a:t>
            </a:r>
            <a:endParaRPr sz="4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/>
          <p:nvPr/>
        </p:nvSpPr>
        <p:spPr>
          <a:xfrm>
            <a:off x="1073572" y="374607"/>
            <a:ext cx="5595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Phương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 </a:t>
            </a: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hướng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 </a:t>
            </a: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phát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 </a:t>
            </a: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triển</a:t>
            </a:r>
            <a:endParaRPr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9"/>
          <p:cNvSpPr/>
          <p:nvPr/>
        </p:nvSpPr>
        <p:spPr>
          <a:xfrm>
            <a:off x="5624225" y="1302563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9"/>
          <p:cNvSpPr/>
          <p:nvPr/>
        </p:nvSpPr>
        <p:spPr>
          <a:xfrm>
            <a:off x="1073572" y="959475"/>
            <a:ext cx="1006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Phát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triển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thêm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2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vai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trò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ngườ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bán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(vendor)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người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giao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hàng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(driver)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Flat Vector Set Street Vendor Selling Stock Vector (Royalty Free)  1096040204 | Shutterstock">
            <a:extLst>
              <a:ext uri="{FF2B5EF4-FFF2-40B4-BE49-F238E27FC236}">
                <a16:creationId xmlns:a16="http://schemas.microsoft.com/office/drawing/2014/main" id="{04D3AF6E-FE5F-6011-F534-8F8D2DAB2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8" y="2209798"/>
            <a:ext cx="6015086" cy="388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 the US, 1 in 4 delivery food drivers admit to eating customers' food -  HardwareZone.com.sg">
            <a:extLst>
              <a:ext uri="{FF2B5EF4-FFF2-40B4-BE49-F238E27FC236}">
                <a16:creationId xmlns:a16="http://schemas.microsoft.com/office/drawing/2014/main" id="{31D9BC3A-2E24-8BE8-3478-9F5A7241D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374" y="2209798"/>
            <a:ext cx="6141573" cy="388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841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/>
          <p:nvPr/>
        </p:nvSpPr>
        <p:spPr>
          <a:xfrm>
            <a:off x="1073572" y="374607"/>
            <a:ext cx="5595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Phương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 </a:t>
            </a: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hướng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 </a:t>
            </a: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phát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 </a:t>
            </a: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triển</a:t>
            </a:r>
            <a:endParaRPr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9"/>
          <p:cNvSpPr/>
          <p:nvPr/>
        </p:nvSpPr>
        <p:spPr>
          <a:xfrm>
            <a:off x="5624225" y="1302563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9"/>
          <p:cNvSpPr/>
          <p:nvPr/>
        </p:nvSpPr>
        <p:spPr>
          <a:xfrm>
            <a:off x="1073572" y="959475"/>
            <a:ext cx="1006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Tích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hợp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thanh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toán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điện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tử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2" name="Picture 4" descr="Việt Nam là 1 trong 3 thị trường thanh toán điện tử lớn nhất Đông Nam Á">
            <a:extLst>
              <a:ext uri="{FF2B5EF4-FFF2-40B4-BE49-F238E27FC236}">
                <a16:creationId xmlns:a16="http://schemas.microsoft.com/office/drawing/2014/main" id="{EDD3A52C-03BA-0E23-6417-B2F0888E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22" y="2102851"/>
            <a:ext cx="5920778" cy="394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hững lợi ích không thể bỏ qua của ...">
            <a:extLst>
              <a:ext uri="{FF2B5EF4-FFF2-40B4-BE49-F238E27FC236}">
                <a16:creationId xmlns:a16="http://schemas.microsoft.com/office/drawing/2014/main" id="{7AEE1BE2-4DB2-48DC-D5B9-B8A046E9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503" y="1985396"/>
            <a:ext cx="5452843" cy="408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99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8"/>
          <p:cNvSpPr txBox="1">
            <a:spLocks noGrp="1"/>
          </p:cNvSpPr>
          <p:nvPr>
            <p:ph type="ctrTitle"/>
          </p:nvPr>
        </p:nvSpPr>
        <p:spPr>
          <a:xfrm>
            <a:off x="3090684" y="1361850"/>
            <a:ext cx="5811848" cy="1812093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411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4400" dirty="0">
                <a:solidFill>
                  <a:srgbClr val="002060"/>
                </a:solidFill>
              </a:rPr>
              <a:t>XIN CHÂN THÀNH CẢM ƠN !</a:t>
            </a:r>
            <a:endParaRPr sz="4400" dirty="0">
              <a:solidFill>
                <a:srgbClr val="002060"/>
              </a:solidFill>
            </a:endParaRPr>
          </a:p>
        </p:txBody>
      </p:sp>
      <p:cxnSp>
        <p:nvCxnSpPr>
          <p:cNvPr id="472" name="Google Shape;472;p18"/>
          <p:cNvCxnSpPr/>
          <p:nvPr/>
        </p:nvCxnSpPr>
        <p:spPr>
          <a:xfrm>
            <a:off x="4615108" y="3061252"/>
            <a:ext cx="2763000" cy="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1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/>
          <p:nvPr/>
        </p:nvSpPr>
        <p:spPr>
          <a:xfrm>
            <a:off x="352946" y="1598422"/>
            <a:ext cx="6486827" cy="466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Công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nghệ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thông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tin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phát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triển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mạnh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mẽ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và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hiện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đại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trong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đó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việc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tiện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ích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đặt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nên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hàng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đầu</a:t>
            </a:r>
            <a:endParaRPr lang="en-US" sz="1800" b="0" i="0" u="none" strike="noStrike" cap="none" dirty="0">
              <a:solidFill>
                <a:schemeClr val="lt1"/>
              </a:solidFill>
              <a:latin typeface="Montserrat ExtraBold" panose="00000900000000000000" pitchFamily="2" charset="0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cap="none" dirty="0">
              <a:solidFill>
                <a:schemeClr val="lt1"/>
              </a:solidFill>
              <a:latin typeface="Montserrat ExtraBold" panose="00000900000000000000" pitchFamily="2" charset="0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Nghiên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cứu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và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xây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dựng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một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ứng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dụng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đặt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và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phân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phối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thực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phẩm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trên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nền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tảng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Mobile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lt1"/>
              </a:solidFill>
              <a:latin typeface="Montserrat ExtraBold" panose="00000900000000000000" pitchFamily="2" charset="0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Tìm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ra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phương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pháp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áp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dụng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tính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toán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đường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đi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trên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Google Map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lt1"/>
              </a:solidFill>
              <a:latin typeface="Montserrat ExtraBold" panose="00000900000000000000" pitchFamily="2" charset="0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Học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tập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và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nghiên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cứu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thêm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các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kiến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mới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như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các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Framework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và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các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nền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tảng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công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nghệ</a:t>
            </a:r>
            <a:endParaRPr lang="en-US" sz="1800" b="0" i="0" u="none" strike="noStrike" cap="none" dirty="0">
              <a:solidFill>
                <a:schemeClr val="lt1"/>
              </a:solidFill>
              <a:latin typeface="Montserrat ExtraBold" panose="00000900000000000000" pitchFamily="2" charset="0"/>
              <a:sym typeface="Arial"/>
            </a:endParaRPr>
          </a:p>
        </p:txBody>
      </p:sp>
      <p:sp>
        <p:nvSpPr>
          <p:cNvPr id="178" name="Google Shape;178;p53"/>
          <p:cNvSpPr txBox="1"/>
          <p:nvPr/>
        </p:nvSpPr>
        <p:spPr>
          <a:xfrm>
            <a:off x="1356955" y="478694"/>
            <a:ext cx="44788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LÝ DO CHỌN ĐỀ TÀI</a:t>
            </a:r>
            <a:endParaRPr sz="2800" b="0" i="0" u="none" strike="noStrike" cap="none" dirty="0">
              <a:solidFill>
                <a:srgbClr val="EF86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5B84D3-DF7A-82C1-1AA4-BECF6C37E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811" y="1609916"/>
            <a:ext cx="1941922" cy="2624219"/>
          </a:xfrm>
          <a:prstGeom prst="rect">
            <a:avLst/>
          </a:prstGeom>
        </p:spPr>
      </p:pic>
      <p:pic>
        <p:nvPicPr>
          <p:cNvPr id="2050" name="Picture 2" descr="React Native - STALLYONS TECHNOLOGIES">
            <a:extLst>
              <a:ext uri="{FF2B5EF4-FFF2-40B4-BE49-F238E27FC236}">
                <a16:creationId xmlns:a16="http://schemas.microsoft.com/office/drawing/2014/main" id="{102614A1-BD3F-AF56-6C41-284BF2212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579" y="3250971"/>
            <a:ext cx="3841421" cy="360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94;p4">
            <a:extLst>
              <a:ext uri="{FF2B5EF4-FFF2-40B4-BE49-F238E27FC236}">
                <a16:creationId xmlns:a16="http://schemas.microsoft.com/office/drawing/2014/main" id="{D131ACFF-9B7C-A3F2-5560-384D429040C4}"/>
              </a:ext>
            </a:extLst>
          </p:cNvPr>
          <p:cNvSpPr txBox="1"/>
          <p:nvPr/>
        </p:nvSpPr>
        <p:spPr>
          <a:xfrm>
            <a:off x="415976" y="422822"/>
            <a:ext cx="74980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5;p4">
            <a:extLst>
              <a:ext uri="{FF2B5EF4-FFF2-40B4-BE49-F238E27FC236}">
                <a16:creationId xmlns:a16="http://schemas.microsoft.com/office/drawing/2014/main" id="{AA19D033-6896-E23E-1387-801796201DBF}"/>
              </a:ext>
            </a:extLst>
          </p:cNvPr>
          <p:cNvSpPr/>
          <p:nvPr/>
        </p:nvSpPr>
        <p:spPr>
          <a:xfrm>
            <a:off x="352946" y="333886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4"/>
          <p:cNvSpPr/>
          <p:nvPr/>
        </p:nvSpPr>
        <p:spPr>
          <a:xfrm>
            <a:off x="4392614" y="1555850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4"/>
          <p:cNvSpPr txBox="1"/>
          <p:nvPr/>
        </p:nvSpPr>
        <p:spPr>
          <a:xfrm>
            <a:off x="1240161" y="493758"/>
            <a:ext cx="35879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MỤC TI</a:t>
            </a:r>
            <a:r>
              <a:rPr lang="en-US" sz="2800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ÊU</a:t>
            </a: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ĐỀ TÀI</a:t>
            </a:r>
            <a:endParaRPr sz="2800" b="0" i="0" u="none" strike="noStrike" cap="none" dirty="0">
              <a:solidFill>
                <a:srgbClr val="EF86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" name="Google Shape;177;p53">
            <a:extLst>
              <a:ext uri="{FF2B5EF4-FFF2-40B4-BE49-F238E27FC236}">
                <a16:creationId xmlns:a16="http://schemas.microsoft.com/office/drawing/2014/main" id="{7F7F437F-8265-9831-0867-C4E02B377075}"/>
              </a:ext>
            </a:extLst>
          </p:cNvPr>
          <p:cNvSpPr/>
          <p:nvPr/>
        </p:nvSpPr>
        <p:spPr>
          <a:xfrm>
            <a:off x="390135" y="1432797"/>
            <a:ext cx="5558177" cy="466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Xây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dựng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ứng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dụng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đặt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đồ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hoàn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thiện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với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các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module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chức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năng</a:t>
            </a:r>
            <a:endParaRPr lang="en-US" sz="1800" b="0" i="0" u="none" strike="noStrike" cap="none" dirty="0">
              <a:solidFill>
                <a:schemeClr val="lt1"/>
              </a:solidFill>
              <a:latin typeface="Montserrat ExtraBold" panose="00000900000000000000" pitchFamily="2" charset="0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cap="none" dirty="0">
              <a:solidFill>
                <a:schemeClr val="lt1"/>
              </a:solidFill>
              <a:latin typeface="Montserrat ExtraBold" panose="00000900000000000000" pitchFamily="2" charset="0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Nghiên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cứu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,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tìm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hiểu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và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tích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hợp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nguyên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lý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đường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đi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ngắn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nhất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vào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Google Map API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lt1"/>
              </a:solidFill>
              <a:latin typeface="Montserrat ExtraBold" panose="00000900000000000000" pitchFamily="2" charset="0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Tìm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ra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phương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pháp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áp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dụng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tính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toán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đường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đi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trên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Google Map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lt1"/>
              </a:solidFill>
              <a:latin typeface="Montserrat ExtraBold" panose="00000900000000000000" pitchFamily="2" charset="0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Rèn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luyện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các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kiến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thức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nghiệp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vụ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và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kỹ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năng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phát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triển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hệ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thống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phần</a:t>
            </a:r>
            <a:r>
              <a:rPr lang="en-US" sz="1800" dirty="0">
                <a:solidFill>
                  <a:schemeClr val="lt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panose="00000900000000000000" pitchFamily="2" charset="0"/>
              </a:rPr>
              <a:t>mềm</a:t>
            </a:r>
            <a:endParaRPr lang="en-US" sz="1800" dirty="0">
              <a:solidFill>
                <a:schemeClr val="lt1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BA15B-D355-5090-501E-88110997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413" y="1494997"/>
            <a:ext cx="4867275" cy="4600575"/>
          </a:xfrm>
          <a:prstGeom prst="rect">
            <a:avLst/>
          </a:prstGeom>
        </p:spPr>
      </p:pic>
      <p:sp>
        <p:nvSpPr>
          <p:cNvPr id="7" name="Google Shape;194;p4">
            <a:extLst>
              <a:ext uri="{FF2B5EF4-FFF2-40B4-BE49-F238E27FC236}">
                <a16:creationId xmlns:a16="http://schemas.microsoft.com/office/drawing/2014/main" id="{E06DABA1-23DF-6CDB-D72A-9282CC2B8D62}"/>
              </a:ext>
            </a:extLst>
          </p:cNvPr>
          <p:cNvSpPr txBox="1"/>
          <p:nvPr/>
        </p:nvSpPr>
        <p:spPr>
          <a:xfrm>
            <a:off x="390135" y="400478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</a:t>
            </a:r>
            <a:r>
              <a:rPr lang="en-US" sz="36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5;p4">
            <a:extLst>
              <a:ext uri="{FF2B5EF4-FFF2-40B4-BE49-F238E27FC236}">
                <a16:creationId xmlns:a16="http://schemas.microsoft.com/office/drawing/2014/main" id="{76CA7B21-38A5-97DB-45EA-84AF2E0AFA58}"/>
              </a:ext>
            </a:extLst>
          </p:cNvPr>
          <p:cNvSpPr/>
          <p:nvPr/>
        </p:nvSpPr>
        <p:spPr>
          <a:xfrm>
            <a:off x="352946" y="333886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5"/>
          <p:cNvSpPr txBox="1"/>
          <p:nvPr/>
        </p:nvSpPr>
        <p:spPr>
          <a:xfrm>
            <a:off x="5310949" y="2186294"/>
            <a:ext cx="1064403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55"/>
          <p:cNvSpPr/>
          <p:nvPr/>
        </p:nvSpPr>
        <p:spPr>
          <a:xfrm>
            <a:off x="5310949" y="2097357"/>
            <a:ext cx="911451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5"/>
          <p:cNvSpPr txBox="1"/>
          <p:nvPr/>
        </p:nvSpPr>
        <p:spPr>
          <a:xfrm>
            <a:off x="2196445" y="3150027"/>
            <a:ext cx="805191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EF8600"/>
                </a:solidFill>
                <a:latin typeface="Montserrat ExtraBold"/>
                <a:sym typeface="Montserrat ExtraBold"/>
              </a:rPr>
              <a:t>NỘI DUNG NGHIÊN CỨU</a:t>
            </a:r>
            <a:endParaRPr sz="4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5"/>
          <p:cNvSpPr txBox="1"/>
          <p:nvPr/>
        </p:nvSpPr>
        <p:spPr>
          <a:xfrm>
            <a:off x="2966342" y="-1022193"/>
            <a:ext cx="753687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Giải pháp công nghệ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6"/>
          <p:cNvSpPr txBox="1"/>
          <p:nvPr/>
        </p:nvSpPr>
        <p:spPr>
          <a:xfrm>
            <a:off x="701705" y="381007"/>
            <a:ext cx="636427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NỘI DUNG NGHIÊN CỨU</a:t>
            </a:r>
            <a:endParaRPr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p56"/>
          <p:cNvCxnSpPr/>
          <p:nvPr/>
        </p:nvCxnSpPr>
        <p:spPr>
          <a:xfrm flipH="1">
            <a:off x="4333650" y="904227"/>
            <a:ext cx="31874" cy="5860367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26" name="Google Shape;226;p56"/>
          <p:cNvGrpSpPr/>
          <p:nvPr/>
        </p:nvGrpSpPr>
        <p:grpSpPr>
          <a:xfrm flipH="1">
            <a:off x="2537150" y="2012905"/>
            <a:ext cx="7597194" cy="934611"/>
            <a:chOff x="5501200" y="1701153"/>
            <a:chExt cx="7597194" cy="934611"/>
          </a:xfrm>
        </p:grpSpPr>
        <p:cxnSp>
          <p:nvCxnSpPr>
            <p:cNvPr id="227" name="Google Shape;227;p56"/>
            <p:cNvCxnSpPr/>
            <p:nvPr/>
          </p:nvCxnSpPr>
          <p:spPr>
            <a:xfrm>
              <a:off x="5821294" y="2477546"/>
              <a:ext cx="727710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grpSp>
          <p:nvGrpSpPr>
            <p:cNvPr id="228" name="Google Shape;228;p56"/>
            <p:cNvGrpSpPr/>
            <p:nvPr/>
          </p:nvGrpSpPr>
          <p:grpSpPr>
            <a:xfrm>
              <a:off x="6017061" y="2414384"/>
              <a:ext cx="221380" cy="221380"/>
              <a:chOff x="6017061" y="2038998"/>
              <a:chExt cx="221380" cy="221380"/>
            </a:xfrm>
          </p:grpSpPr>
          <p:sp>
            <p:nvSpPr>
              <p:cNvPr id="229" name="Google Shape;229;p56"/>
              <p:cNvSpPr/>
              <p:nvPr/>
            </p:nvSpPr>
            <p:spPr>
              <a:xfrm>
                <a:off x="6017061" y="2038998"/>
                <a:ext cx="221380" cy="221380"/>
              </a:xfrm>
              <a:prstGeom prst="ellipse">
                <a:avLst/>
              </a:pr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0" name="Google Shape;230;p56"/>
              <p:cNvSpPr/>
              <p:nvPr/>
            </p:nvSpPr>
            <p:spPr>
              <a:xfrm>
                <a:off x="6063367" y="2078877"/>
                <a:ext cx="128766" cy="13520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31" name="Google Shape;231;p56"/>
            <p:cNvGrpSpPr/>
            <p:nvPr/>
          </p:nvGrpSpPr>
          <p:grpSpPr>
            <a:xfrm>
              <a:off x="5501200" y="1701153"/>
              <a:ext cx="5685278" cy="612001"/>
              <a:chOff x="5501200" y="1814908"/>
              <a:chExt cx="5685278" cy="520082"/>
            </a:xfrm>
          </p:grpSpPr>
          <p:sp>
            <p:nvSpPr>
              <p:cNvPr id="232" name="Google Shape;232;p56"/>
              <p:cNvSpPr/>
              <p:nvPr/>
            </p:nvSpPr>
            <p:spPr>
              <a:xfrm>
                <a:off x="5501201" y="1814908"/>
                <a:ext cx="5685277" cy="520082"/>
              </a:xfrm>
              <a:prstGeom prst="roundRect">
                <a:avLst>
                  <a:gd name="adj" fmla="val 16667"/>
                </a:avLst>
              </a:prstGeom>
              <a:solidFill>
                <a:srgbClr val="1E81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1" i="0" u="none" strike="noStrike" cap="none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3" name="Google Shape;233;p56"/>
              <p:cNvSpPr txBox="1"/>
              <p:nvPr/>
            </p:nvSpPr>
            <p:spPr>
              <a:xfrm>
                <a:off x="5501200" y="1922584"/>
                <a:ext cx="5562585" cy="3399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Nghiên</a:t>
                </a:r>
                <a:r>
                  <a:rPr lang="en-US" sz="20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2000" b="1" i="0" u="none" strike="noStrike" cap="none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cứu</a:t>
                </a:r>
                <a:r>
                  <a:rPr lang="en-US" sz="20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2000" b="1" i="0" u="none" strike="noStrike" cap="none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và</a:t>
                </a:r>
                <a:r>
                  <a:rPr lang="en-US" sz="20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2000" b="1" i="0" u="none" strike="noStrike" cap="none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tích</a:t>
                </a:r>
                <a:r>
                  <a:rPr lang="en-US" sz="20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2000" b="1" i="0" u="none" strike="noStrike" cap="none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hợp</a:t>
                </a:r>
                <a:r>
                  <a:rPr lang="en-US" sz="20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Google Map API</a:t>
                </a:r>
                <a:endParaRPr sz="2000" b="1" i="0" u="none" strike="noStrike" cap="none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235" name="Google Shape;235;p56"/>
          <p:cNvGrpSpPr/>
          <p:nvPr/>
        </p:nvGrpSpPr>
        <p:grpSpPr>
          <a:xfrm>
            <a:off x="2510496" y="1106716"/>
            <a:ext cx="7538477" cy="850844"/>
            <a:chOff x="4292600" y="1786477"/>
            <a:chExt cx="7470535" cy="850844"/>
          </a:xfrm>
        </p:grpSpPr>
        <p:grpSp>
          <p:nvGrpSpPr>
            <p:cNvPr id="236" name="Google Shape;236;p56"/>
            <p:cNvGrpSpPr/>
            <p:nvPr/>
          </p:nvGrpSpPr>
          <p:grpSpPr>
            <a:xfrm>
              <a:off x="4292600" y="1822839"/>
              <a:ext cx="7470535" cy="814482"/>
              <a:chOff x="4292600" y="1822839"/>
              <a:chExt cx="7470535" cy="814482"/>
            </a:xfrm>
          </p:grpSpPr>
          <p:cxnSp>
            <p:nvCxnSpPr>
              <p:cNvPr id="237" name="Google Shape;237;p56"/>
              <p:cNvCxnSpPr/>
              <p:nvPr/>
            </p:nvCxnSpPr>
            <p:spPr>
              <a:xfrm>
                <a:off x="4292600" y="2526631"/>
                <a:ext cx="727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38" name="Google Shape;238;p56"/>
              <p:cNvGrpSpPr/>
              <p:nvPr/>
            </p:nvGrpSpPr>
            <p:grpSpPr>
              <a:xfrm>
                <a:off x="5985309" y="2415941"/>
                <a:ext cx="221380" cy="221380"/>
                <a:chOff x="5985309" y="2040555"/>
                <a:chExt cx="221380" cy="221380"/>
              </a:xfrm>
            </p:grpSpPr>
            <p:sp>
              <p:nvSpPr>
                <p:cNvPr id="239" name="Google Shape;239;p56"/>
                <p:cNvSpPr/>
                <p:nvPr/>
              </p:nvSpPr>
              <p:spPr>
                <a:xfrm>
                  <a:off x="5985309" y="2040555"/>
                  <a:ext cx="221380" cy="221380"/>
                </a:xfrm>
                <a:prstGeom prst="ellipse">
                  <a:avLst/>
                </a:prstGeom>
                <a:solidFill>
                  <a:srgbClr val="75707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240" name="Google Shape;240;p56"/>
                <p:cNvSpPr/>
                <p:nvPr/>
              </p:nvSpPr>
              <p:spPr>
                <a:xfrm>
                  <a:off x="6031617" y="2084121"/>
                  <a:ext cx="128766" cy="135204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grpSp>
            <p:nvGrpSpPr>
              <p:cNvPr id="241" name="Google Shape;241;p56"/>
              <p:cNvGrpSpPr/>
              <p:nvPr/>
            </p:nvGrpSpPr>
            <p:grpSpPr>
              <a:xfrm>
                <a:off x="6206689" y="1822839"/>
                <a:ext cx="5556446" cy="612001"/>
                <a:chOff x="6206689" y="1918318"/>
                <a:chExt cx="5556446" cy="520082"/>
              </a:xfrm>
            </p:grpSpPr>
            <p:sp>
              <p:nvSpPr>
                <p:cNvPr id="242" name="Google Shape;242;p56"/>
                <p:cNvSpPr/>
                <p:nvPr/>
              </p:nvSpPr>
              <p:spPr>
                <a:xfrm>
                  <a:off x="6206689" y="1918318"/>
                  <a:ext cx="5556446" cy="52008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1E819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243" name="Google Shape;243;p56"/>
                <p:cNvSpPr txBox="1"/>
                <p:nvPr/>
              </p:nvSpPr>
              <p:spPr>
                <a:xfrm>
                  <a:off x="6324771" y="2018528"/>
                  <a:ext cx="5438364" cy="3399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lang="en-US" sz="2000" b="1" i="0" u="none" strike="noStrike" cap="none" dirty="0" err="1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Khảo</a:t>
                  </a:r>
                  <a:r>
                    <a:rPr lang="en-US" sz="2000" b="1" i="0" u="none" strike="noStrike" cap="none" dirty="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 </a:t>
                  </a:r>
                  <a:r>
                    <a:rPr lang="en-US" sz="2000" b="1" i="0" u="none" strike="noStrike" cap="none" dirty="0" err="1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sát</a:t>
                  </a:r>
                  <a:r>
                    <a:rPr lang="en-US" sz="2000" b="1" dirty="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,</a:t>
                  </a:r>
                  <a:r>
                    <a:rPr lang="en-US" sz="2000" b="1" i="0" u="none" strike="noStrike" cap="none" dirty="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 </a:t>
                  </a:r>
                  <a:r>
                    <a:rPr lang="en-US" sz="2000" b="1" i="0" u="none" strike="noStrike" cap="none" dirty="0" err="1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phân</a:t>
                  </a:r>
                  <a:r>
                    <a:rPr lang="en-US" sz="2000" b="1" i="0" u="none" strike="noStrike" cap="none" dirty="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 </a:t>
                  </a:r>
                  <a:r>
                    <a:rPr lang="en-US" sz="2000" b="1" i="0" u="none" strike="noStrike" cap="none" dirty="0" err="1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tích</a:t>
                  </a:r>
                  <a:r>
                    <a:rPr lang="en-US" sz="2000" b="1" i="0" u="none" strike="noStrike" cap="none" dirty="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 </a:t>
                  </a:r>
                  <a:r>
                    <a:rPr lang="en-US" sz="2000" b="1" i="0" u="none" strike="noStrike" cap="none" dirty="0" err="1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quy</a:t>
                  </a:r>
                  <a:r>
                    <a:rPr lang="en-US" sz="2000" b="1" i="0" u="none" strike="noStrike" cap="none" dirty="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 </a:t>
                  </a:r>
                  <a:r>
                    <a:rPr lang="en-US" sz="2000" b="1" i="0" u="none" strike="noStrike" cap="none" dirty="0" err="1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trình</a:t>
                  </a:r>
                  <a:r>
                    <a:rPr lang="en-US" sz="2000" b="1" i="0" u="none" strike="noStrike" cap="none" dirty="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 </a:t>
                  </a:r>
                  <a:r>
                    <a:rPr lang="en-US" sz="2000" b="1" i="0" u="none" strike="noStrike" cap="none" dirty="0" err="1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ứng</a:t>
                  </a:r>
                  <a:r>
                    <a:rPr lang="en-US" sz="2000" b="1" i="0" u="none" strike="noStrike" cap="none" dirty="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 </a:t>
                  </a:r>
                  <a:r>
                    <a:rPr lang="en-US" sz="2000" b="1" i="0" u="none" strike="noStrike" cap="none" dirty="0" err="1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dụng</a:t>
                  </a:r>
                  <a:endParaRPr sz="20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pic>
          <p:nvPicPr>
            <p:cNvPr id="244" name="Google Shape;244;p56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65229" y="1786477"/>
              <a:ext cx="684063" cy="6840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56"/>
          <p:cNvGrpSpPr/>
          <p:nvPr/>
        </p:nvGrpSpPr>
        <p:grpSpPr>
          <a:xfrm flipH="1">
            <a:off x="2576679" y="3719824"/>
            <a:ext cx="7553057" cy="880829"/>
            <a:chOff x="5741104" y="1754935"/>
            <a:chExt cx="7553057" cy="880829"/>
          </a:xfrm>
        </p:grpSpPr>
        <p:cxnSp>
          <p:nvCxnSpPr>
            <p:cNvPr id="247" name="Google Shape;247;p56"/>
            <p:cNvCxnSpPr/>
            <p:nvPr/>
          </p:nvCxnSpPr>
          <p:spPr>
            <a:xfrm>
              <a:off x="6017061" y="2504419"/>
              <a:ext cx="727710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grpSp>
          <p:nvGrpSpPr>
            <p:cNvPr id="248" name="Google Shape;248;p56"/>
            <p:cNvGrpSpPr/>
            <p:nvPr/>
          </p:nvGrpSpPr>
          <p:grpSpPr>
            <a:xfrm>
              <a:off x="6017061" y="2414384"/>
              <a:ext cx="221380" cy="221380"/>
              <a:chOff x="6017061" y="2038998"/>
              <a:chExt cx="221380" cy="221380"/>
            </a:xfrm>
          </p:grpSpPr>
          <p:sp>
            <p:nvSpPr>
              <p:cNvPr id="249" name="Google Shape;249;p56"/>
              <p:cNvSpPr/>
              <p:nvPr/>
            </p:nvSpPr>
            <p:spPr>
              <a:xfrm>
                <a:off x="6017061" y="2038998"/>
                <a:ext cx="221380" cy="221380"/>
              </a:xfrm>
              <a:prstGeom prst="ellipse">
                <a:avLst/>
              </a:pr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50" name="Google Shape;250;p56"/>
              <p:cNvSpPr/>
              <p:nvPr/>
            </p:nvSpPr>
            <p:spPr>
              <a:xfrm>
                <a:off x="6063367" y="2078877"/>
                <a:ext cx="128766" cy="13520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51" name="Google Shape;251;p56"/>
            <p:cNvGrpSpPr/>
            <p:nvPr/>
          </p:nvGrpSpPr>
          <p:grpSpPr>
            <a:xfrm>
              <a:off x="5741104" y="1754935"/>
              <a:ext cx="5685276" cy="612000"/>
              <a:chOff x="5741104" y="1860613"/>
              <a:chExt cx="5685276" cy="520081"/>
            </a:xfrm>
          </p:grpSpPr>
          <p:sp>
            <p:nvSpPr>
              <p:cNvPr id="252" name="Google Shape;252;p56"/>
              <p:cNvSpPr/>
              <p:nvPr/>
            </p:nvSpPr>
            <p:spPr>
              <a:xfrm>
                <a:off x="5741104" y="1860613"/>
                <a:ext cx="5685276" cy="520081"/>
              </a:xfrm>
              <a:prstGeom prst="roundRect">
                <a:avLst>
                  <a:gd name="adj" fmla="val 16667"/>
                </a:avLst>
              </a:prstGeom>
              <a:solidFill>
                <a:srgbClr val="1E81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53" name="Google Shape;253;p56"/>
              <p:cNvSpPr txBox="1"/>
              <p:nvPr/>
            </p:nvSpPr>
            <p:spPr>
              <a:xfrm>
                <a:off x="6568695" y="1969482"/>
                <a:ext cx="4743692" cy="3399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1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Lập</a:t>
                </a:r>
                <a:r>
                  <a:rPr lang="en-US" sz="2000" b="1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2000" b="1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trình</a:t>
                </a:r>
                <a:r>
                  <a:rPr lang="en-US" sz="2000" b="1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Backend API</a:t>
                </a:r>
                <a:endParaRPr sz="2000" b="1" i="0" u="none" strike="noStrike" cap="none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256" name="Google Shape;256;p56"/>
          <p:cNvGrpSpPr/>
          <p:nvPr/>
        </p:nvGrpSpPr>
        <p:grpSpPr>
          <a:xfrm>
            <a:off x="2575047" y="2902354"/>
            <a:ext cx="7554688" cy="809415"/>
            <a:chOff x="4292600" y="1827906"/>
            <a:chExt cx="7554688" cy="809415"/>
          </a:xfrm>
        </p:grpSpPr>
        <p:cxnSp>
          <p:nvCxnSpPr>
            <p:cNvPr id="257" name="Google Shape;257;p56"/>
            <p:cNvCxnSpPr/>
            <p:nvPr/>
          </p:nvCxnSpPr>
          <p:spPr>
            <a:xfrm>
              <a:off x="4292600" y="2526631"/>
              <a:ext cx="727710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grpSp>
          <p:nvGrpSpPr>
            <p:cNvPr id="258" name="Google Shape;258;p56"/>
            <p:cNvGrpSpPr/>
            <p:nvPr/>
          </p:nvGrpSpPr>
          <p:grpSpPr>
            <a:xfrm>
              <a:off x="5985309" y="2415941"/>
              <a:ext cx="221380" cy="221380"/>
              <a:chOff x="5985309" y="2040555"/>
              <a:chExt cx="221380" cy="221380"/>
            </a:xfrm>
          </p:grpSpPr>
          <p:sp>
            <p:nvSpPr>
              <p:cNvPr id="259" name="Google Shape;259;p56"/>
              <p:cNvSpPr/>
              <p:nvPr/>
            </p:nvSpPr>
            <p:spPr>
              <a:xfrm>
                <a:off x="5985309" y="2040555"/>
                <a:ext cx="221380" cy="221380"/>
              </a:xfrm>
              <a:prstGeom prst="ellipse">
                <a:avLst/>
              </a:pr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0" name="Google Shape;260;p56"/>
              <p:cNvSpPr/>
              <p:nvPr/>
            </p:nvSpPr>
            <p:spPr>
              <a:xfrm>
                <a:off x="6031617" y="2084121"/>
                <a:ext cx="128766" cy="13520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61" name="Google Shape;261;p56"/>
            <p:cNvGrpSpPr/>
            <p:nvPr/>
          </p:nvGrpSpPr>
          <p:grpSpPr>
            <a:xfrm>
              <a:off x="6162011" y="1827906"/>
              <a:ext cx="5685277" cy="612000"/>
              <a:chOff x="6162011" y="1922624"/>
              <a:chExt cx="5685277" cy="520081"/>
            </a:xfrm>
          </p:grpSpPr>
          <p:sp>
            <p:nvSpPr>
              <p:cNvPr id="262" name="Google Shape;262;p56"/>
              <p:cNvSpPr/>
              <p:nvPr/>
            </p:nvSpPr>
            <p:spPr>
              <a:xfrm>
                <a:off x="6162011" y="1922624"/>
                <a:ext cx="5685277" cy="520081"/>
              </a:xfrm>
              <a:prstGeom prst="roundRect">
                <a:avLst>
                  <a:gd name="adj" fmla="val 16667"/>
                </a:avLst>
              </a:prstGeom>
              <a:solidFill>
                <a:srgbClr val="1E81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3" name="Google Shape;263;p56"/>
              <p:cNvSpPr txBox="1"/>
              <p:nvPr/>
            </p:nvSpPr>
            <p:spPr>
              <a:xfrm>
                <a:off x="6292736" y="2012674"/>
                <a:ext cx="5472158" cy="3399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Tọa</a:t>
                </a:r>
                <a:r>
                  <a:rPr lang="en-US" sz="20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2000" b="1" i="0" u="none" strike="noStrike" cap="none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độ</a:t>
                </a:r>
                <a:r>
                  <a:rPr lang="en-US" sz="20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GPS </a:t>
                </a:r>
                <a:r>
                  <a:rPr lang="en-US" sz="2000" b="1" i="0" u="none" strike="noStrike" cap="none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với</a:t>
                </a:r>
                <a:r>
                  <a:rPr lang="en-US" sz="20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2000" b="1" i="0" u="none" strike="noStrike" cap="none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kinh</a:t>
                </a:r>
                <a:r>
                  <a:rPr lang="en-US" sz="20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2000" b="1" i="0" u="none" strike="noStrike" cap="none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độ</a:t>
                </a:r>
                <a:r>
                  <a:rPr lang="en-US" sz="20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2000" b="1" i="0" u="none" strike="noStrike" cap="none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và</a:t>
                </a:r>
                <a:r>
                  <a:rPr lang="en-US" sz="20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2000" b="1" i="0" u="none" strike="noStrike" cap="none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vĩ</a:t>
                </a:r>
                <a:r>
                  <a:rPr lang="en-US" sz="20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2000" b="1" i="0" u="none" strike="noStrike" cap="none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độ</a:t>
                </a:r>
                <a:endParaRPr sz="2000" b="1" i="0" u="none" strike="noStrike" cap="none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266" name="Google Shape;266;p56"/>
          <p:cNvGrpSpPr/>
          <p:nvPr/>
        </p:nvGrpSpPr>
        <p:grpSpPr>
          <a:xfrm>
            <a:off x="2576679" y="4575260"/>
            <a:ext cx="7553057" cy="870671"/>
            <a:chOff x="4292600" y="1766650"/>
            <a:chExt cx="7553057" cy="870671"/>
          </a:xfrm>
        </p:grpSpPr>
        <p:cxnSp>
          <p:nvCxnSpPr>
            <p:cNvPr id="267" name="Google Shape;267;p56"/>
            <p:cNvCxnSpPr/>
            <p:nvPr/>
          </p:nvCxnSpPr>
          <p:spPr>
            <a:xfrm>
              <a:off x="4292600" y="2526631"/>
              <a:ext cx="7277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grpSp>
          <p:nvGrpSpPr>
            <p:cNvPr id="268" name="Google Shape;268;p56"/>
            <p:cNvGrpSpPr/>
            <p:nvPr/>
          </p:nvGrpSpPr>
          <p:grpSpPr>
            <a:xfrm>
              <a:off x="5985309" y="2415941"/>
              <a:ext cx="221380" cy="221380"/>
              <a:chOff x="5985309" y="2040555"/>
              <a:chExt cx="221380" cy="221380"/>
            </a:xfrm>
          </p:grpSpPr>
          <p:sp>
            <p:nvSpPr>
              <p:cNvPr id="269" name="Google Shape;269;p56"/>
              <p:cNvSpPr/>
              <p:nvPr/>
            </p:nvSpPr>
            <p:spPr>
              <a:xfrm>
                <a:off x="5985309" y="2040555"/>
                <a:ext cx="221380" cy="221380"/>
              </a:xfrm>
              <a:prstGeom prst="ellipse">
                <a:avLst/>
              </a:pr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0" name="Google Shape;270;p56"/>
              <p:cNvSpPr/>
              <p:nvPr/>
            </p:nvSpPr>
            <p:spPr>
              <a:xfrm>
                <a:off x="6031617" y="2084121"/>
                <a:ext cx="128766" cy="13520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71" name="Google Shape;271;p56"/>
            <p:cNvGrpSpPr/>
            <p:nvPr/>
          </p:nvGrpSpPr>
          <p:grpSpPr>
            <a:xfrm>
              <a:off x="6160382" y="1766650"/>
              <a:ext cx="5685275" cy="612001"/>
              <a:chOff x="6160382" y="1870569"/>
              <a:chExt cx="5685275" cy="520082"/>
            </a:xfrm>
          </p:grpSpPr>
          <p:sp>
            <p:nvSpPr>
              <p:cNvPr id="272" name="Google Shape;272;p56"/>
              <p:cNvSpPr/>
              <p:nvPr/>
            </p:nvSpPr>
            <p:spPr>
              <a:xfrm>
                <a:off x="6160382" y="1870569"/>
                <a:ext cx="5685275" cy="520082"/>
              </a:xfrm>
              <a:prstGeom prst="roundRect">
                <a:avLst>
                  <a:gd name="adj" fmla="val 16667"/>
                </a:avLst>
              </a:prstGeom>
              <a:solidFill>
                <a:srgbClr val="1E81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3" name="Google Shape;273;p56"/>
              <p:cNvSpPr txBox="1"/>
              <p:nvPr/>
            </p:nvSpPr>
            <p:spPr>
              <a:xfrm>
                <a:off x="6274373" y="1960619"/>
                <a:ext cx="4838649" cy="3399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1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Lập</a:t>
                </a:r>
                <a:r>
                  <a:rPr lang="en-US" sz="2000" b="1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2000" b="1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trình</a:t>
                </a:r>
                <a:r>
                  <a:rPr lang="en-US" sz="2000" b="1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2000" b="1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giao</a:t>
                </a:r>
                <a:r>
                  <a:rPr lang="en-US" sz="2000" b="1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2000" b="1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diện</a:t>
                </a:r>
                <a:r>
                  <a:rPr lang="en-US" sz="2000" b="1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2000" b="1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và</a:t>
                </a:r>
                <a:r>
                  <a:rPr lang="en-US" sz="2000" b="1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2000" b="1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kết</a:t>
                </a:r>
                <a:r>
                  <a:rPr lang="en-US" sz="2000" b="1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2000" b="1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nối</a:t>
                </a:r>
                <a:r>
                  <a:rPr lang="en-US" sz="2000" b="1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API</a:t>
                </a:r>
                <a:endParaRPr sz="2000" b="1" i="0" u="none" strike="noStrike" cap="none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275" name="Google Shape;275;p56"/>
          <p:cNvGrpSpPr/>
          <p:nvPr/>
        </p:nvGrpSpPr>
        <p:grpSpPr>
          <a:xfrm>
            <a:off x="2510496" y="5418703"/>
            <a:ext cx="7733231" cy="902122"/>
            <a:chOff x="3447626" y="5821384"/>
            <a:chExt cx="7733231" cy="902122"/>
          </a:xfrm>
        </p:grpSpPr>
        <p:grpSp>
          <p:nvGrpSpPr>
            <p:cNvPr id="276" name="Google Shape;276;p56"/>
            <p:cNvGrpSpPr/>
            <p:nvPr/>
          </p:nvGrpSpPr>
          <p:grpSpPr>
            <a:xfrm flipH="1">
              <a:off x="3447626" y="5834715"/>
              <a:ext cx="7733231" cy="888791"/>
              <a:chOff x="5607236" y="1746973"/>
              <a:chExt cx="7733231" cy="888791"/>
            </a:xfrm>
          </p:grpSpPr>
          <p:cxnSp>
            <p:nvCxnSpPr>
              <p:cNvPr id="277" name="Google Shape;277;p56"/>
              <p:cNvCxnSpPr/>
              <p:nvPr/>
            </p:nvCxnSpPr>
            <p:spPr>
              <a:xfrm>
                <a:off x="6063367" y="2454263"/>
                <a:ext cx="72771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278" name="Google Shape;278;p56"/>
              <p:cNvGrpSpPr/>
              <p:nvPr/>
            </p:nvGrpSpPr>
            <p:grpSpPr>
              <a:xfrm>
                <a:off x="6017061" y="2414384"/>
                <a:ext cx="221380" cy="221380"/>
                <a:chOff x="6017061" y="2038998"/>
                <a:chExt cx="221380" cy="221380"/>
              </a:xfrm>
            </p:grpSpPr>
            <p:sp>
              <p:nvSpPr>
                <p:cNvPr id="279" name="Google Shape;279;p56"/>
                <p:cNvSpPr/>
                <p:nvPr/>
              </p:nvSpPr>
              <p:spPr>
                <a:xfrm>
                  <a:off x="6017061" y="2038998"/>
                  <a:ext cx="221380" cy="221380"/>
                </a:xfrm>
                <a:prstGeom prst="ellipse">
                  <a:avLst/>
                </a:prstGeom>
                <a:solidFill>
                  <a:srgbClr val="75707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280" name="Google Shape;280;p56"/>
                <p:cNvSpPr/>
                <p:nvPr/>
              </p:nvSpPr>
              <p:spPr>
                <a:xfrm>
                  <a:off x="6063367" y="2078877"/>
                  <a:ext cx="128766" cy="135204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grpSp>
            <p:nvGrpSpPr>
              <p:cNvPr id="281" name="Google Shape;281;p56"/>
              <p:cNvGrpSpPr/>
              <p:nvPr/>
            </p:nvGrpSpPr>
            <p:grpSpPr>
              <a:xfrm>
                <a:off x="5607236" y="1746973"/>
                <a:ext cx="5779943" cy="612000"/>
                <a:chOff x="5607236" y="1853850"/>
                <a:chExt cx="5779943" cy="520082"/>
              </a:xfrm>
            </p:grpSpPr>
            <p:sp>
              <p:nvSpPr>
                <p:cNvPr id="282" name="Google Shape;282;p56"/>
                <p:cNvSpPr/>
                <p:nvPr/>
              </p:nvSpPr>
              <p:spPr>
                <a:xfrm>
                  <a:off x="5721228" y="1853850"/>
                  <a:ext cx="5665951" cy="52008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1E819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283" name="Google Shape;283;p56"/>
                <p:cNvSpPr txBox="1"/>
                <p:nvPr/>
              </p:nvSpPr>
              <p:spPr>
                <a:xfrm>
                  <a:off x="5607236" y="1953820"/>
                  <a:ext cx="5665950" cy="3399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lang="en-US" sz="2000" b="1" dirty="0" err="1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Bài</a:t>
                  </a:r>
                  <a:r>
                    <a:rPr lang="en-US" sz="2000" b="1" dirty="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 </a:t>
                  </a:r>
                  <a:r>
                    <a:rPr lang="en-US" sz="2000" b="1" dirty="0" err="1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toán</a:t>
                  </a:r>
                  <a:r>
                    <a:rPr lang="en-US" sz="2000" b="1" dirty="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 </a:t>
                  </a:r>
                  <a:r>
                    <a:rPr lang="en-US" sz="2000" b="1" dirty="0" err="1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đường</a:t>
                  </a:r>
                  <a:r>
                    <a:rPr lang="en-US" sz="2000" b="1" dirty="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 </a:t>
                  </a:r>
                  <a:r>
                    <a:rPr lang="en-US" sz="2000" b="1" dirty="0" err="1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đi</a:t>
                  </a:r>
                  <a:r>
                    <a:rPr lang="en-US" sz="2000" b="1" dirty="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 </a:t>
                  </a:r>
                  <a:r>
                    <a:rPr lang="en-US" sz="2000" b="1" dirty="0" err="1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ngắn</a:t>
                  </a:r>
                  <a:r>
                    <a:rPr lang="en-US" sz="2000" b="1" dirty="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 </a:t>
                  </a:r>
                  <a:r>
                    <a:rPr lang="en-US" sz="2000" b="1" dirty="0" err="1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nhất</a:t>
                  </a:r>
                  <a:r>
                    <a:rPr lang="en-US" sz="2000" b="1" dirty="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 </a:t>
                  </a:r>
                  <a:r>
                    <a:rPr lang="en-US" sz="2000" b="1" dirty="0" err="1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với</a:t>
                  </a:r>
                  <a:r>
                    <a:rPr lang="en-US" sz="2000" b="1" dirty="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 Dijkstra</a:t>
                  </a:r>
                  <a:endParaRPr sz="20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pic>
          <p:nvPicPr>
            <p:cNvPr id="284" name="Google Shape;284;p56" descr="Logo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 t="-17570" b="17569"/>
            <a:stretch/>
          </p:blipFill>
          <p:spPr>
            <a:xfrm>
              <a:off x="4143820" y="5821384"/>
              <a:ext cx="719712" cy="5470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7FA8CBA-67AD-3C32-D33A-CB6BCDF35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7133" y="1935169"/>
            <a:ext cx="742702" cy="759803"/>
          </a:xfrm>
          <a:prstGeom prst="rect">
            <a:avLst/>
          </a:prstGeom>
        </p:spPr>
      </p:pic>
      <p:pic>
        <p:nvPicPr>
          <p:cNvPr id="4112" name="Picture 16" descr="GPS Navigation - Route Finder - Apps on Google Play">
            <a:extLst>
              <a:ext uri="{FF2B5EF4-FFF2-40B4-BE49-F238E27FC236}">
                <a16:creationId xmlns:a16="http://schemas.microsoft.com/office/drawing/2014/main" id="{9D4DC360-9853-2B24-BAB9-DE17DF60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68" y="2859000"/>
            <a:ext cx="740912" cy="67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8" descr="The Simplest Explanation of Backend API Integration Ever - Form.io">
            <a:extLst>
              <a:ext uri="{FF2B5EF4-FFF2-40B4-BE49-F238E27FC236}">
                <a16:creationId xmlns:a16="http://schemas.microsoft.com/office/drawing/2014/main" id="{5438A58B-E98E-E10D-05E5-266EE87F5E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6D0C0-7692-71A2-3C65-210D3543D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1968" y="3678634"/>
            <a:ext cx="856935" cy="718676"/>
          </a:xfrm>
          <a:prstGeom prst="rect">
            <a:avLst/>
          </a:prstGeom>
        </p:spPr>
      </p:pic>
      <p:pic>
        <p:nvPicPr>
          <p:cNvPr id="4118" name="Picture 22" descr="API là gì? Tất tần tật những thông tin cần biết về API">
            <a:extLst>
              <a:ext uri="{FF2B5EF4-FFF2-40B4-BE49-F238E27FC236}">
                <a16:creationId xmlns:a16="http://schemas.microsoft.com/office/drawing/2014/main" id="{DA55F1B8-EEA9-FA6A-5C01-FAB66F82C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821" y="4570891"/>
            <a:ext cx="1114508" cy="66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0"/>
          <p:cNvSpPr txBox="1"/>
          <p:nvPr/>
        </p:nvSpPr>
        <p:spPr>
          <a:xfrm>
            <a:off x="5376384" y="1535845"/>
            <a:ext cx="1326073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60"/>
          <p:cNvSpPr/>
          <p:nvPr/>
        </p:nvSpPr>
        <p:spPr>
          <a:xfrm>
            <a:off x="5442948" y="1446908"/>
            <a:ext cx="957852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60"/>
          <p:cNvSpPr txBox="1"/>
          <p:nvPr/>
        </p:nvSpPr>
        <p:spPr>
          <a:xfrm>
            <a:off x="2404956" y="2852525"/>
            <a:ext cx="7701658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EF8600"/>
                </a:solidFill>
                <a:latin typeface="Montserrat ExtraBold"/>
                <a:sym typeface="Montserrat ExtraBold"/>
              </a:rPr>
              <a:t>NGÔN NGỮ SỬ DỤNG VÀ CÔNG CỤ SỬ DỤNG</a:t>
            </a:r>
            <a:endParaRPr lang="en-US" sz="4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60"/>
          <p:cNvSpPr txBox="1"/>
          <p:nvPr/>
        </p:nvSpPr>
        <p:spPr>
          <a:xfrm>
            <a:off x="2966342" y="-1022193"/>
            <a:ext cx="753687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Giải pháp công nghệ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8"/>
          <p:cNvSpPr txBox="1"/>
          <p:nvPr/>
        </p:nvSpPr>
        <p:spPr>
          <a:xfrm>
            <a:off x="592847" y="376969"/>
            <a:ext cx="559568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JAVAS</a:t>
            </a:r>
            <a:r>
              <a:rPr lang="en-US" sz="2800" dirty="0">
                <a:solidFill>
                  <a:srgbClr val="EF8600"/>
                </a:solidFill>
                <a:latin typeface="Montserrat ExtraBold"/>
                <a:sym typeface="Montserrat ExtraBold"/>
              </a:rPr>
              <a:t>CRIPT</a:t>
            </a:r>
            <a:endParaRPr lang="en-US"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8"/>
          <p:cNvSpPr/>
          <p:nvPr/>
        </p:nvSpPr>
        <p:spPr>
          <a:xfrm>
            <a:off x="7805471" y="-381226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8"/>
          <p:cNvSpPr/>
          <p:nvPr/>
        </p:nvSpPr>
        <p:spPr>
          <a:xfrm>
            <a:off x="3485269" y="4909813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Đa</a:t>
            </a: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nền</a:t>
            </a: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tảng</a:t>
            </a:r>
            <a:endParaRPr sz="20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68"/>
          <p:cNvSpPr/>
          <p:nvPr/>
        </p:nvSpPr>
        <p:spPr>
          <a:xfrm>
            <a:off x="7457787" y="4412443"/>
            <a:ext cx="2610730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Framework</a:t>
            </a:r>
            <a:endParaRPr sz="18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68"/>
          <p:cNvSpPr/>
          <p:nvPr/>
        </p:nvSpPr>
        <p:spPr>
          <a:xfrm>
            <a:off x="3485269" y="3570224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Ng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ôn</a:t>
            </a: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ngữ</a:t>
            </a: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kịch</a:t>
            </a: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bản</a:t>
            </a:r>
            <a:endParaRPr sz="20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68"/>
          <p:cNvSpPr/>
          <p:nvPr/>
        </p:nvSpPr>
        <p:spPr>
          <a:xfrm>
            <a:off x="7457787" y="2769846"/>
            <a:ext cx="2610730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Thư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viện</a:t>
            </a:r>
            <a:endParaRPr sz="20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68"/>
          <p:cNvSpPr/>
          <p:nvPr/>
        </p:nvSpPr>
        <p:spPr>
          <a:xfrm>
            <a:off x="3485269" y="2266484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năng</a:t>
            </a:r>
            <a:endParaRPr sz="2000" b="1" i="0" u="none" strike="noStrike" cap="none" dirty="0">
              <a:solidFill>
                <a:srgbClr val="3333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68"/>
          <p:cNvSpPr/>
          <p:nvPr/>
        </p:nvSpPr>
        <p:spPr>
          <a:xfrm>
            <a:off x="592847" y="1098348"/>
            <a:ext cx="100682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Ngôn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ngữ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chính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để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thực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hiện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nên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đồ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án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này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là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28" name="Picture 8" descr="JavaScript Tutorial">
            <a:extLst>
              <a:ext uri="{FF2B5EF4-FFF2-40B4-BE49-F238E27FC236}">
                <a16:creationId xmlns:a16="http://schemas.microsoft.com/office/drawing/2014/main" id="{B000485E-0A5C-18CF-7017-A47AAB76D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47" y="276984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8F364AD1-4FD2-9CEE-34F3-8F30D7618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413" y="277808"/>
            <a:ext cx="820540" cy="82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8"/>
          <p:cNvSpPr txBox="1"/>
          <p:nvPr/>
        </p:nvSpPr>
        <p:spPr>
          <a:xfrm>
            <a:off x="338301" y="359865"/>
            <a:ext cx="559568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React Native</a:t>
            </a:r>
            <a:endParaRPr lang="en-US"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8"/>
          <p:cNvSpPr/>
          <p:nvPr/>
        </p:nvSpPr>
        <p:spPr>
          <a:xfrm>
            <a:off x="7805471" y="-381226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8"/>
          <p:cNvSpPr/>
          <p:nvPr/>
        </p:nvSpPr>
        <p:spPr>
          <a:xfrm>
            <a:off x="5435651" y="5394355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Linh 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hoạt</a:t>
            </a:r>
            <a:endParaRPr sz="20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68"/>
          <p:cNvSpPr/>
          <p:nvPr/>
        </p:nvSpPr>
        <p:spPr>
          <a:xfrm>
            <a:off x="8886092" y="4397572"/>
            <a:ext cx="2610730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JSX</a:t>
            </a:r>
            <a:endParaRPr sz="18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68"/>
          <p:cNvSpPr/>
          <p:nvPr/>
        </p:nvSpPr>
        <p:spPr>
          <a:xfrm>
            <a:off x="5456657" y="3698966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Hot Reloading</a:t>
            </a:r>
            <a:endParaRPr sz="20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68"/>
          <p:cNvSpPr/>
          <p:nvPr/>
        </p:nvSpPr>
        <p:spPr>
          <a:xfrm>
            <a:off x="8886092" y="2753326"/>
            <a:ext cx="2610730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UI</a:t>
            </a:r>
            <a:endParaRPr sz="20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68"/>
          <p:cNvSpPr/>
          <p:nvPr/>
        </p:nvSpPr>
        <p:spPr>
          <a:xfrm>
            <a:off x="5456657" y="2003577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Đa</a:t>
            </a: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nền</a:t>
            </a:r>
            <a:r>
              <a:rPr lang="en-US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tảng</a:t>
            </a:r>
            <a:endParaRPr sz="20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68"/>
          <p:cNvSpPr/>
          <p:nvPr/>
        </p:nvSpPr>
        <p:spPr>
          <a:xfrm>
            <a:off x="338301" y="1128718"/>
            <a:ext cx="533600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Dựa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trên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nền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sử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dụng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frameword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React Native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để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phát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triển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Front-End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48" name="Picture 4" descr="Khóa Học Lập Trình React Native - LetDiv">
            <a:extLst>
              <a:ext uri="{FF2B5EF4-FFF2-40B4-BE49-F238E27FC236}">
                <a16:creationId xmlns:a16="http://schemas.microsoft.com/office/drawing/2014/main" id="{8ED5BAF6-C0F4-D192-1BAB-132555081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01" y="2410204"/>
            <a:ext cx="4582265" cy="257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eveloping in React Native - Devtop">
            <a:extLst>
              <a:ext uri="{FF2B5EF4-FFF2-40B4-BE49-F238E27FC236}">
                <a16:creationId xmlns:a16="http://schemas.microsoft.com/office/drawing/2014/main" id="{8654BE35-3146-97A0-4713-5801E03E6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452" y="247912"/>
            <a:ext cx="1340567" cy="88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779029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634</Words>
  <Application>Microsoft Office PowerPoint</Application>
  <PresentationFormat>Widescreen</PresentationFormat>
  <Paragraphs>125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Montserrat Medium</vt:lpstr>
      <vt:lpstr>Montserrat ExtraBold</vt:lpstr>
      <vt:lpstr>Montserrat</vt:lpstr>
      <vt:lpstr>Calibri</vt:lpstr>
      <vt:lpstr>Futuristic Background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XIN CHÂN THÀNH CẢM ƠN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Trọng Nghĩa Nguyễn</dc:creator>
  <cp:lastModifiedBy>Văn Cương</cp:lastModifiedBy>
  <cp:revision>3</cp:revision>
  <dcterms:created xsi:type="dcterms:W3CDTF">2023-05-11T01:43:35Z</dcterms:created>
  <dcterms:modified xsi:type="dcterms:W3CDTF">2024-05-29T16:16:48Z</dcterms:modified>
</cp:coreProperties>
</file>